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33"/>
  </p:notesMasterIdLst>
  <p:handoutMasterIdLst>
    <p:handoutMasterId r:id="rId34"/>
  </p:handoutMasterIdLst>
  <p:sldIdLst>
    <p:sldId id="388" r:id="rId2"/>
    <p:sldId id="270" r:id="rId3"/>
    <p:sldId id="386" r:id="rId4"/>
    <p:sldId id="339" r:id="rId5"/>
    <p:sldId id="338" r:id="rId6"/>
    <p:sldId id="358" r:id="rId7"/>
    <p:sldId id="342" r:id="rId8"/>
    <p:sldId id="340" r:id="rId9"/>
    <p:sldId id="335" r:id="rId10"/>
    <p:sldId id="343" r:id="rId11"/>
    <p:sldId id="341" r:id="rId12"/>
    <p:sldId id="351" r:id="rId13"/>
    <p:sldId id="352" r:id="rId14"/>
    <p:sldId id="353" r:id="rId15"/>
    <p:sldId id="354" r:id="rId16"/>
    <p:sldId id="344" r:id="rId17"/>
    <p:sldId id="345" r:id="rId18"/>
    <p:sldId id="346" r:id="rId19"/>
    <p:sldId id="347" r:id="rId20"/>
    <p:sldId id="348" r:id="rId21"/>
    <p:sldId id="349" r:id="rId22"/>
    <p:sldId id="359" r:id="rId23"/>
    <p:sldId id="360" r:id="rId24"/>
    <p:sldId id="361" r:id="rId25"/>
    <p:sldId id="387" r:id="rId26"/>
    <p:sldId id="363" r:id="rId27"/>
    <p:sldId id="364" r:id="rId28"/>
    <p:sldId id="365" r:id="rId29"/>
    <p:sldId id="366" r:id="rId30"/>
    <p:sldId id="367" r:id="rId31"/>
    <p:sldId id="368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FF6600"/>
    <a:srgbClr val="FF99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9153" autoAdjust="0"/>
  </p:normalViewPr>
  <p:slideViewPr>
    <p:cSldViewPr snapToGrid="0">
      <p:cViewPr varScale="1">
        <p:scale>
          <a:sx n="82" d="100"/>
          <a:sy n="82" d="100"/>
        </p:scale>
        <p:origin x="15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3FC2B2-03FE-49F5-9D7C-861EA2FC26B8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BED67DAB-DCC8-4B94-90A3-C3F4BF28AB94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What is the processor speed of your mobile phone CPU?</a:t>
          </a:r>
        </a:p>
        <a:p>
          <a:r>
            <a:rPr lang="en-US" dirty="0"/>
            <a:t>How many bits does the CPU have?</a:t>
          </a:r>
          <a:endParaRPr lang="en-SG" dirty="0"/>
        </a:p>
      </dgm:t>
    </dgm:pt>
    <dgm:pt modelId="{99B2185B-7FCD-4289-A412-56DA20ED6845}" type="parTrans" cxnId="{337D5F30-CDD4-4E3E-AE1E-1E946DCC8B17}">
      <dgm:prSet/>
      <dgm:spPr/>
      <dgm:t>
        <a:bodyPr/>
        <a:lstStyle/>
        <a:p>
          <a:endParaRPr lang="en-SG"/>
        </a:p>
      </dgm:t>
    </dgm:pt>
    <dgm:pt modelId="{673B7452-297D-47DB-B071-572429DEF665}" type="sibTrans" cxnId="{337D5F30-CDD4-4E3E-AE1E-1E946DCC8B17}">
      <dgm:prSet/>
      <dgm:spPr/>
      <dgm:t>
        <a:bodyPr/>
        <a:lstStyle/>
        <a:p>
          <a:endParaRPr lang="en-SG"/>
        </a:p>
      </dgm:t>
    </dgm:pt>
    <dgm:pt modelId="{0217AFA1-103B-4648-B150-B8ECF690F06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How about your laptop?</a:t>
          </a:r>
          <a:endParaRPr lang="en-SG" dirty="0"/>
        </a:p>
      </dgm:t>
    </dgm:pt>
    <dgm:pt modelId="{70EDECCF-0F04-4863-8B43-F0C7788FC5C6}" type="parTrans" cxnId="{B11D8F28-400C-45CE-A59A-A7689C815044}">
      <dgm:prSet/>
      <dgm:spPr/>
      <dgm:t>
        <a:bodyPr/>
        <a:lstStyle/>
        <a:p>
          <a:endParaRPr lang="en-SG"/>
        </a:p>
      </dgm:t>
    </dgm:pt>
    <dgm:pt modelId="{9BFEBF40-7416-4BB4-8B93-89FB906BE6CA}" type="sibTrans" cxnId="{B11D8F28-400C-45CE-A59A-A7689C815044}">
      <dgm:prSet/>
      <dgm:spPr/>
      <dgm:t>
        <a:bodyPr/>
        <a:lstStyle/>
        <a:p>
          <a:endParaRPr lang="en-SG"/>
        </a:p>
      </dgm:t>
    </dgm:pt>
    <dgm:pt modelId="{4BD2DA9B-772A-4093-871E-44827F413C1B}" type="pres">
      <dgm:prSet presAssocID="{393FC2B2-03FE-49F5-9D7C-861EA2FC26B8}" presName="linear" presStyleCnt="0">
        <dgm:presLayoutVars>
          <dgm:dir/>
          <dgm:resizeHandles val="exact"/>
        </dgm:presLayoutVars>
      </dgm:prSet>
      <dgm:spPr/>
    </dgm:pt>
    <dgm:pt modelId="{9F24265E-7F06-4A14-84CD-E096C46BABF9}" type="pres">
      <dgm:prSet presAssocID="{BED67DAB-DCC8-4B94-90A3-C3F4BF28AB94}" presName="comp" presStyleCnt="0"/>
      <dgm:spPr/>
    </dgm:pt>
    <dgm:pt modelId="{2F6E4A8C-6B0D-41FD-9088-40D4BAB334FC}" type="pres">
      <dgm:prSet presAssocID="{BED67DAB-DCC8-4B94-90A3-C3F4BF28AB94}" presName="box" presStyleLbl="node1" presStyleIdx="0" presStyleCnt="2"/>
      <dgm:spPr/>
    </dgm:pt>
    <dgm:pt modelId="{C3A6F196-E6FE-4B9D-AA22-42501805C01D}" type="pres">
      <dgm:prSet presAssocID="{BED67DAB-DCC8-4B94-90A3-C3F4BF28AB94}" presName="img" presStyleLbl="fgImgPlace1" presStyleIdx="0" presStyleCnt="2" custScaleX="8328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0CBDD46-22AF-4373-BE8F-F9F9B7E2579C}" type="pres">
      <dgm:prSet presAssocID="{BED67DAB-DCC8-4B94-90A3-C3F4BF28AB94}" presName="text" presStyleLbl="node1" presStyleIdx="0" presStyleCnt="2">
        <dgm:presLayoutVars>
          <dgm:bulletEnabled val="1"/>
        </dgm:presLayoutVars>
      </dgm:prSet>
      <dgm:spPr/>
    </dgm:pt>
    <dgm:pt modelId="{D4E32D5A-2006-4946-9961-3A165EB1D2D2}" type="pres">
      <dgm:prSet presAssocID="{673B7452-297D-47DB-B071-572429DEF665}" presName="spacer" presStyleCnt="0"/>
      <dgm:spPr/>
    </dgm:pt>
    <dgm:pt modelId="{48EE0F4D-6467-4D5C-B2F7-3C822DB8B09B}" type="pres">
      <dgm:prSet presAssocID="{0217AFA1-103B-4648-B150-B8ECF690F06F}" presName="comp" presStyleCnt="0"/>
      <dgm:spPr/>
    </dgm:pt>
    <dgm:pt modelId="{49B46D78-C2CD-4D0F-BCB7-70FBFD6C6004}" type="pres">
      <dgm:prSet presAssocID="{0217AFA1-103B-4648-B150-B8ECF690F06F}" presName="box" presStyleLbl="node1" presStyleIdx="1" presStyleCnt="2"/>
      <dgm:spPr/>
    </dgm:pt>
    <dgm:pt modelId="{65CD415C-C5DA-4CFD-9B3D-52FAD38D4878}" type="pres">
      <dgm:prSet presAssocID="{0217AFA1-103B-4648-B150-B8ECF690F06F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9132843-2B40-4693-B7EF-6D1F5C119D1F}" type="pres">
      <dgm:prSet presAssocID="{0217AFA1-103B-4648-B150-B8ECF690F06F}" presName="text" presStyleLbl="node1" presStyleIdx="1" presStyleCnt="2">
        <dgm:presLayoutVars>
          <dgm:bulletEnabled val="1"/>
        </dgm:presLayoutVars>
      </dgm:prSet>
      <dgm:spPr/>
    </dgm:pt>
  </dgm:ptLst>
  <dgm:cxnLst>
    <dgm:cxn modelId="{25ECFF26-EA37-4F7C-A719-8499F05E000F}" type="presOf" srcId="{BED67DAB-DCC8-4B94-90A3-C3F4BF28AB94}" destId="{70CBDD46-22AF-4373-BE8F-F9F9B7E2579C}" srcOrd="1" destOrd="0" presId="urn:microsoft.com/office/officeart/2005/8/layout/vList4"/>
    <dgm:cxn modelId="{B11D8F28-400C-45CE-A59A-A7689C815044}" srcId="{393FC2B2-03FE-49F5-9D7C-861EA2FC26B8}" destId="{0217AFA1-103B-4648-B150-B8ECF690F06F}" srcOrd="1" destOrd="0" parTransId="{70EDECCF-0F04-4863-8B43-F0C7788FC5C6}" sibTransId="{9BFEBF40-7416-4BB4-8B93-89FB906BE6CA}"/>
    <dgm:cxn modelId="{337D5F30-CDD4-4E3E-AE1E-1E946DCC8B17}" srcId="{393FC2B2-03FE-49F5-9D7C-861EA2FC26B8}" destId="{BED67DAB-DCC8-4B94-90A3-C3F4BF28AB94}" srcOrd="0" destOrd="0" parTransId="{99B2185B-7FCD-4289-A412-56DA20ED6845}" sibTransId="{673B7452-297D-47DB-B071-572429DEF665}"/>
    <dgm:cxn modelId="{87694A30-E14B-4523-8892-A2AFE72A3069}" type="presOf" srcId="{0217AFA1-103B-4648-B150-B8ECF690F06F}" destId="{C9132843-2B40-4693-B7EF-6D1F5C119D1F}" srcOrd="1" destOrd="0" presId="urn:microsoft.com/office/officeart/2005/8/layout/vList4"/>
    <dgm:cxn modelId="{61792EB4-C9EF-4FA8-B74E-5CD8B1258D33}" type="presOf" srcId="{BED67DAB-DCC8-4B94-90A3-C3F4BF28AB94}" destId="{2F6E4A8C-6B0D-41FD-9088-40D4BAB334FC}" srcOrd="0" destOrd="0" presId="urn:microsoft.com/office/officeart/2005/8/layout/vList4"/>
    <dgm:cxn modelId="{F5132CDB-F92F-4F9B-8B6C-647EDFF8BE81}" type="presOf" srcId="{0217AFA1-103B-4648-B150-B8ECF690F06F}" destId="{49B46D78-C2CD-4D0F-BCB7-70FBFD6C6004}" srcOrd="0" destOrd="0" presId="urn:microsoft.com/office/officeart/2005/8/layout/vList4"/>
    <dgm:cxn modelId="{14CBC9EA-28DC-4DED-A58B-A3C0B42D06CC}" type="presOf" srcId="{393FC2B2-03FE-49F5-9D7C-861EA2FC26B8}" destId="{4BD2DA9B-772A-4093-871E-44827F413C1B}" srcOrd="0" destOrd="0" presId="urn:microsoft.com/office/officeart/2005/8/layout/vList4"/>
    <dgm:cxn modelId="{91DA0F71-2C1E-4076-953D-5521D735B099}" type="presParOf" srcId="{4BD2DA9B-772A-4093-871E-44827F413C1B}" destId="{9F24265E-7F06-4A14-84CD-E096C46BABF9}" srcOrd="0" destOrd="0" presId="urn:microsoft.com/office/officeart/2005/8/layout/vList4"/>
    <dgm:cxn modelId="{06105401-B5A4-467C-A98C-C95887CBFB26}" type="presParOf" srcId="{9F24265E-7F06-4A14-84CD-E096C46BABF9}" destId="{2F6E4A8C-6B0D-41FD-9088-40D4BAB334FC}" srcOrd="0" destOrd="0" presId="urn:microsoft.com/office/officeart/2005/8/layout/vList4"/>
    <dgm:cxn modelId="{28DEB9AA-6B4C-4C71-8636-7423D3A97981}" type="presParOf" srcId="{9F24265E-7F06-4A14-84CD-E096C46BABF9}" destId="{C3A6F196-E6FE-4B9D-AA22-42501805C01D}" srcOrd="1" destOrd="0" presId="urn:microsoft.com/office/officeart/2005/8/layout/vList4"/>
    <dgm:cxn modelId="{AB907EE5-07E8-47A9-9D88-477C81D454BD}" type="presParOf" srcId="{9F24265E-7F06-4A14-84CD-E096C46BABF9}" destId="{70CBDD46-22AF-4373-BE8F-F9F9B7E2579C}" srcOrd="2" destOrd="0" presId="urn:microsoft.com/office/officeart/2005/8/layout/vList4"/>
    <dgm:cxn modelId="{75F82F4D-4CFD-4546-B999-EDC09F7B1E17}" type="presParOf" srcId="{4BD2DA9B-772A-4093-871E-44827F413C1B}" destId="{D4E32D5A-2006-4946-9961-3A165EB1D2D2}" srcOrd="1" destOrd="0" presId="urn:microsoft.com/office/officeart/2005/8/layout/vList4"/>
    <dgm:cxn modelId="{F3D194B0-842B-47B9-9AC3-9C4939D9A8AB}" type="presParOf" srcId="{4BD2DA9B-772A-4093-871E-44827F413C1B}" destId="{48EE0F4D-6467-4D5C-B2F7-3C822DB8B09B}" srcOrd="2" destOrd="0" presId="urn:microsoft.com/office/officeart/2005/8/layout/vList4"/>
    <dgm:cxn modelId="{30B75E63-7B48-418C-ACAB-A12BCEC9D0C9}" type="presParOf" srcId="{48EE0F4D-6467-4D5C-B2F7-3C822DB8B09B}" destId="{49B46D78-C2CD-4D0F-BCB7-70FBFD6C6004}" srcOrd="0" destOrd="0" presId="urn:microsoft.com/office/officeart/2005/8/layout/vList4"/>
    <dgm:cxn modelId="{11B4F7E6-0F50-4AC2-8DD4-C06E27A21741}" type="presParOf" srcId="{48EE0F4D-6467-4D5C-B2F7-3C822DB8B09B}" destId="{65CD415C-C5DA-4CFD-9B3D-52FAD38D4878}" srcOrd="1" destOrd="0" presId="urn:microsoft.com/office/officeart/2005/8/layout/vList4"/>
    <dgm:cxn modelId="{0EDC05FE-3B33-4055-8A01-89E83B2752F6}" type="presParOf" srcId="{48EE0F4D-6467-4D5C-B2F7-3C822DB8B09B}" destId="{C9132843-2B40-4693-B7EF-6D1F5C119D1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3FC2B2-03FE-49F5-9D7C-861EA2FC26B8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BED67DAB-DCC8-4B94-90A3-C3F4BF28AB94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What much memory does your mobile phone have?</a:t>
          </a:r>
        </a:p>
        <a:p>
          <a:r>
            <a:rPr lang="en-US" dirty="0"/>
            <a:t>What type of memory?</a:t>
          </a:r>
          <a:endParaRPr lang="en-SG" dirty="0"/>
        </a:p>
      </dgm:t>
    </dgm:pt>
    <dgm:pt modelId="{99B2185B-7FCD-4289-A412-56DA20ED6845}" type="parTrans" cxnId="{337D5F30-CDD4-4E3E-AE1E-1E946DCC8B17}">
      <dgm:prSet/>
      <dgm:spPr/>
      <dgm:t>
        <a:bodyPr/>
        <a:lstStyle/>
        <a:p>
          <a:endParaRPr lang="en-SG"/>
        </a:p>
      </dgm:t>
    </dgm:pt>
    <dgm:pt modelId="{673B7452-297D-47DB-B071-572429DEF665}" type="sibTrans" cxnId="{337D5F30-CDD4-4E3E-AE1E-1E946DCC8B17}">
      <dgm:prSet/>
      <dgm:spPr/>
      <dgm:t>
        <a:bodyPr/>
        <a:lstStyle/>
        <a:p>
          <a:endParaRPr lang="en-SG"/>
        </a:p>
      </dgm:t>
    </dgm:pt>
    <dgm:pt modelId="{0217AFA1-103B-4648-B150-B8ECF690F06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How about your laptop?</a:t>
          </a:r>
          <a:endParaRPr lang="en-SG" dirty="0"/>
        </a:p>
      </dgm:t>
    </dgm:pt>
    <dgm:pt modelId="{70EDECCF-0F04-4863-8B43-F0C7788FC5C6}" type="parTrans" cxnId="{B11D8F28-400C-45CE-A59A-A7689C815044}">
      <dgm:prSet/>
      <dgm:spPr/>
      <dgm:t>
        <a:bodyPr/>
        <a:lstStyle/>
        <a:p>
          <a:endParaRPr lang="en-SG"/>
        </a:p>
      </dgm:t>
    </dgm:pt>
    <dgm:pt modelId="{9BFEBF40-7416-4BB4-8B93-89FB906BE6CA}" type="sibTrans" cxnId="{B11D8F28-400C-45CE-A59A-A7689C815044}">
      <dgm:prSet/>
      <dgm:spPr/>
      <dgm:t>
        <a:bodyPr/>
        <a:lstStyle/>
        <a:p>
          <a:endParaRPr lang="en-SG"/>
        </a:p>
      </dgm:t>
    </dgm:pt>
    <dgm:pt modelId="{4BD2DA9B-772A-4093-871E-44827F413C1B}" type="pres">
      <dgm:prSet presAssocID="{393FC2B2-03FE-49F5-9D7C-861EA2FC26B8}" presName="linear" presStyleCnt="0">
        <dgm:presLayoutVars>
          <dgm:dir/>
          <dgm:resizeHandles val="exact"/>
        </dgm:presLayoutVars>
      </dgm:prSet>
      <dgm:spPr/>
    </dgm:pt>
    <dgm:pt modelId="{9F24265E-7F06-4A14-84CD-E096C46BABF9}" type="pres">
      <dgm:prSet presAssocID="{BED67DAB-DCC8-4B94-90A3-C3F4BF28AB94}" presName="comp" presStyleCnt="0"/>
      <dgm:spPr/>
    </dgm:pt>
    <dgm:pt modelId="{2F6E4A8C-6B0D-41FD-9088-40D4BAB334FC}" type="pres">
      <dgm:prSet presAssocID="{BED67DAB-DCC8-4B94-90A3-C3F4BF28AB94}" presName="box" presStyleLbl="node1" presStyleIdx="0" presStyleCnt="2"/>
      <dgm:spPr/>
    </dgm:pt>
    <dgm:pt modelId="{C3A6F196-E6FE-4B9D-AA22-42501805C01D}" type="pres">
      <dgm:prSet presAssocID="{BED67DAB-DCC8-4B94-90A3-C3F4BF28AB94}" presName="img" presStyleLbl="fgImgPlace1" presStyleIdx="0" presStyleCnt="2" custScaleX="8328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0CBDD46-22AF-4373-BE8F-F9F9B7E2579C}" type="pres">
      <dgm:prSet presAssocID="{BED67DAB-DCC8-4B94-90A3-C3F4BF28AB94}" presName="text" presStyleLbl="node1" presStyleIdx="0" presStyleCnt="2">
        <dgm:presLayoutVars>
          <dgm:bulletEnabled val="1"/>
        </dgm:presLayoutVars>
      </dgm:prSet>
      <dgm:spPr/>
    </dgm:pt>
    <dgm:pt modelId="{D4E32D5A-2006-4946-9961-3A165EB1D2D2}" type="pres">
      <dgm:prSet presAssocID="{673B7452-297D-47DB-B071-572429DEF665}" presName="spacer" presStyleCnt="0"/>
      <dgm:spPr/>
    </dgm:pt>
    <dgm:pt modelId="{48EE0F4D-6467-4D5C-B2F7-3C822DB8B09B}" type="pres">
      <dgm:prSet presAssocID="{0217AFA1-103B-4648-B150-B8ECF690F06F}" presName="comp" presStyleCnt="0"/>
      <dgm:spPr/>
    </dgm:pt>
    <dgm:pt modelId="{49B46D78-C2CD-4D0F-BCB7-70FBFD6C6004}" type="pres">
      <dgm:prSet presAssocID="{0217AFA1-103B-4648-B150-B8ECF690F06F}" presName="box" presStyleLbl="node1" presStyleIdx="1" presStyleCnt="2"/>
      <dgm:spPr/>
    </dgm:pt>
    <dgm:pt modelId="{65CD415C-C5DA-4CFD-9B3D-52FAD38D4878}" type="pres">
      <dgm:prSet presAssocID="{0217AFA1-103B-4648-B150-B8ECF690F06F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9132843-2B40-4693-B7EF-6D1F5C119D1F}" type="pres">
      <dgm:prSet presAssocID="{0217AFA1-103B-4648-B150-B8ECF690F06F}" presName="text" presStyleLbl="node1" presStyleIdx="1" presStyleCnt="2">
        <dgm:presLayoutVars>
          <dgm:bulletEnabled val="1"/>
        </dgm:presLayoutVars>
      </dgm:prSet>
      <dgm:spPr/>
    </dgm:pt>
  </dgm:ptLst>
  <dgm:cxnLst>
    <dgm:cxn modelId="{B11D8F28-400C-45CE-A59A-A7689C815044}" srcId="{393FC2B2-03FE-49F5-9D7C-861EA2FC26B8}" destId="{0217AFA1-103B-4648-B150-B8ECF690F06F}" srcOrd="1" destOrd="0" parTransId="{70EDECCF-0F04-4863-8B43-F0C7788FC5C6}" sibTransId="{9BFEBF40-7416-4BB4-8B93-89FB906BE6CA}"/>
    <dgm:cxn modelId="{337D5F30-CDD4-4E3E-AE1E-1E946DCC8B17}" srcId="{393FC2B2-03FE-49F5-9D7C-861EA2FC26B8}" destId="{BED67DAB-DCC8-4B94-90A3-C3F4BF28AB94}" srcOrd="0" destOrd="0" parTransId="{99B2185B-7FCD-4289-A412-56DA20ED6845}" sibTransId="{673B7452-297D-47DB-B071-572429DEF665}"/>
    <dgm:cxn modelId="{B9C7B072-111C-464E-A8FD-46430485A085}" type="presOf" srcId="{BED67DAB-DCC8-4B94-90A3-C3F4BF28AB94}" destId="{70CBDD46-22AF-4373-BE8F-F9F9B7E2579C}" srcOrd="1" destOrd="0" presId="urn:microsoft.com/office/officeart/2005/8/layout/vList4"/>
    <dgm:cxn modelId="{2E00277C-8BDC-48EC-83DE-A3F75461FCAA}" type="presOf" srcId="{0217AFA1-103B-4648-B150-B8ECF690F06F}" destId="{49B46D78-C2CD-4D0F-BCB7-70FBFD6C6004}" srcOrd="0" destOrd="0" presId="urn:microsoft.com/office/officeart/2005/8/layout/vList4"/>
    <dgm:cxn modelId="{23CF19B1-A9B3-4CBD-A0FD-53A9A2A41CEF}" type="presOf" srcId="{BED67DAB-DCC8-4B94-90A3-C3F4BF28AB94}" destId="{2F6E4A8C-6B0D-41FD-9088-40D4BAB334FC}" srcOrd="0" destOrd="0" presId="urn:microsoft.com/office/officeart/2005/8/layout/vList4"/>
    <dgm:cxn modelId="{2004B3BF-D43C-4D19-9E6E-63BF8C1F5D50}" type="presOf" srcId="{393FC2B2-03FE-49F5-9D7C-861EA2FC26B8}" destId="{4BD2DA9B-772A-4093-871E-44827F413C1B}" srcOrd="0" destOrd="0" presId="urn:microsoft.com/office/officeart/2005/8/layout/vList4"/>
    <dgm:cxn modelId="{A231E0C9-8B1F-4DDE-AA60-50E22225EF27}" type="presOf" srcId="{0217AFA1-103B-4648-B150-B8ECF690F06F}" destId="{C9132843-2B40-4693-B7EF-6D1F5C119D1F}" srcOrd="1" destOrd="0" presId="urn:microsoft.com/office/officeart/2005/8/layout/vList4"/>
    <dgm:cxn modelId="{DADDC533-B9E8-4123-B3BF-45E36720E396}" type="presParOf" srcId="{4BD2DA9B-772A-4093-871E-44827F413C1B}" destId="{9F24265E-7F06-4A14-84CD-E096C46BABF9}" srcOrd="0" destOrd="0" presId="urn:microsoft.com/office/officeart/2005/8/layout/vList4"/>
    <dgm:cxn modelId="{3CBF8EFC-405F-4FFE-839A-CEFCCD8601D8}" type="presParOf" srcId="{9F24265E-7F06-4A14-84CD-E096C46BABF9}" destId="{2F6E4A8C-6B0D-41FD-9088-40D4BAB334FC}" srcOrd="0" destOrd="0" presId="urn:microsoft.com/office/officeart/2005/8/layout/vList4"/>
    <dgm:cxn modelId="{FA6CF2DC-18F5-4B77-9504-ABC8D981BB30}" type="presParOf" srcId="{9F24265E-7F06-4A14-84CD-E096C46BABF9}" destId="{C3A6F196-E6FE-4B9D-AA22-42501805C01D}" srcOrd="1" destOrd="0" presId="urn:microsoft.com/office/officeart/2005/8/layout/vList4"/>
    <dgm:cxn modelId="{8E5CDDF7-D3FD-4F09-AD79-23E21365E2B4}" type="presParOf" srcId="{9F24265E-7F06-4A14-84CD-E096C46BABF9}" destId="{70CBDD46-22AF-4373-BE8F-F9F9B7E2579C}" srcOrd="2" destOrd="0" presId="urn:microsoft.com/office/officeart/2005/8/layout/vList4"/>
    <dgm:cxn modelId="{10231815-4385-43F2-8A11-45AE2F6B156E}" type="presParOf" srcId="{4BD2DA9B-772A-4093-871E-44827F413C1B}" destId="{D4E32D5A-2006-4946-9961-3A165EB1D2D2}" srcOrd="1" destOrd="0" presId="urn:microsoft.com/office/officeart/2005/8/layout/vList4"/>
    <dgm:cxn modelId="{230282C2-C5C8-4802-B43C-67D926C2E66F}" type="presParOf" srcId="{4BD2DA9B-772A-4093-871E-44827F413C1B}" destId="{48EE0F4D-6467-4D5C-B2F7-3C822DB8B09B}" srcOrd="2" destOrd="0" presId="urn:microsoft.com/office/officeart/2005/8/layout/vList4"/>
    <dgm:cxn modelId="{8EB2E110-06D5-4351-A47E-1DF556AA39DF}" type="presParOf" srcId="{48EE0F4D-6467-4D5C-B2F7-3C822DB8B09B}" destId="{49B46D78-C2CD-4D0F-BCB7-70FBFD6C6004}" srcOrd="0" destOrd="0" presId="urn:microsoft.com/office/officeart/2005/8/layout/vList4"/>
    <dgm:cxn modelId="{03AD4659-EA7F-4836-80A4-95DDEBB36DC0}" type="presParOf" srcId="{48EE0F4D-6467-4D5C-B2F7-3C822DB8B09B}" destId="{65CD415C-C5DA-4CFD-9B3D-52FAD38D4878}" srcOrd="1" destOrd="0" presId="urn:microsoft.com/office/officeart/2005/8/layout/vList4"/>
    <dgm:cxn modelId="{61E99E7D-C0A1-4B42-914B-5E5E42DC3E85}" type="presParOf" srcId="{48EE0F4D-6467-4D5C-B2F7-3C822DB8B09B}" destId="{C9132843-2B40-4693-B7EF-6D1F5C119D1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3FC2B2-03FE-49F5-9D7C-861EA2FC26B8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BED67DAB-DCC8-4B94-90A3-C3F4BF28AB94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When you download a new game on your mobile phone, where is the game stored?</a:t>
          </a:r>
        </a:p>
        <a:p>
          <a:r>
            <a:rPr lang="en-US" dirty="0">
              <a:solidFill>
                <a:srgbClr val="FFFF00"/>
              </a:solidFill>
            </a:rPr>
            <a:t>(A) RAM, (B) Flash Memory, (C) Neither</a:t>
          </a:r>
          <a:endParaRPr lang="en-SG" dirty="0">
            <a:solidFill>
              <a:srgbClr val="FFFF00"/>
            </a:solidFill>
          </a:endParaRPr>
        </a:p>
      </dgm:t>
    </dgm:pt>
    <dgm:pt modelId="{99B2185B-7FCD-4289-A412-56DA20ED6845}" type="parTrans" cxnId="{337D5F30-CDD4-4E3E-AE1E-1E946DCC8B17}">
      <dgm:prSet/>
      <dgm:spPr/>
      <dgm:t>
        <a:bodyPr/>
        <a:lstStyle/>
        <a:p>
          <a:endParaRPr lang="en-SG"/>
        </a:p>
      </dgm:t>
    </dgm:pt>
    <dgm:pt modelId="{673B7452-297D-47DB-B071-572429DEF665}" type="sibTrans" cxnId="{337D5F30-CDD4-4E3E-AE1E-1E946DCC8B17}">
      <dgm:prSet/>
      <dgm:spPr/>
      <dgm:t>
        <a:bodyPr/>
        <a:lstStyle/>
        <a:p>
          <a:endParaRPr lang="en-SG"/>
        </a:p>
      </dgm:t>
    </dgm:pt>
    <dgm:pt modelId="{0217AFA1-103B-4648-B150-B8ECF690F06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When you are playing a game of Angry Bird, where does the CPU store the current states of the game, i.e. how many birds or pigs left?</a:t>
          </a:r>
        </a:p>
        <a:p>
          <a:r>
            <a:rPr lang="en-US" dirty="0"/>
            <a:t>Where does the CPU store the high score?</a:t>
          </a:r>
        </a:p>
        <a:p>
          <a:r>
            <a:rPr lang="en-US" dirty="0">
              <a:solidFill>
                <a:srgbClr val="FFFF00"/>
              </a:solidFill>
            </a:rPr>
            <a:t>(A) RAM, (B) Flash Memory, (C) Neither</a:t>
          </a:r>
          <a:endParaRPr lang="en-SG" dirty="0"/>
        </a:p>
      </dgm:t>
    </dgm:pt>
    <dgm:pt modelId="{70EDECCF-0F04-4863-8B43-F0C7788FC5C6}" type="parTrans" cxnId="{B11D8F28-400C-45CE-A59A-A7689C815044}">
      <dgm:prSet/>
      <dgm:spPr/>
      <dgm:t>
        <a:bodyPr/>
        <a:lstStyle/>
        <a:p>
          <a:endParaRPr lang="en-SG"/>
        </a:p>
      </dgm:t>
    </dgm:pt>
    <dgm:pt modelId="{9BFEBF40-7416-4BB4-8B93-89FB906BE6CA}" type="sibTrans" cxnId="{B11D8F28-400C-45CE-A59A-A7689C815044}">
      <dgm:prSet/>
      <dgm:spPr/>
      <dgm:t>
        <a:bodyPr/>
        <a:lstStyle/>
        <a:p>
          <a:endParaRPr lang="en-SG"/>
        </a:p>
      </dgm:t>
    </dgm:pt>
    <dgm:pt modelId="{4BD2DA9B-772A-4093-871E-44827F413C1B}" type="pres">
      <dgm:prSet presAssocID="{393FC2B2-03FE-49F5-9D7C-861EA2FC26B8}" presName="linear" presStyleCnt="0">
        <dgm:presLayoutVars>
          <dgm:dir/>
          <dgm:resizeHandles val="exact"/>
        </dgm:presLayoutVars>
      </dgm:prSet>
      <dgm:spPr/>
    </dgm:pt>
    <dgm:pt modelId="{9F24265E-7F06-4A14-84CD-E096C46BABF9}" type="pres">
      <dgm:prSet presAssocID="{BED67DAB-DCC8-4B94-90A3-C3F4BF28AB94}" presName="comp" presStyleCnt="0"/>
      <dgm:spPr/>
    </dgm:pt>
    <dgm:pt modelId="{2F6E4A8C-6B0D-41FD-9088-40D4BAB334FC}" type="pres">
      <dgm:prSet presAssocID="{BED67DAB-DCC8-4B94-90A3-C3F4BF28AB94}" presName="box" presStyleLbl="node1" presStyleIdx="0" presStyleCnt="2"/>
      <dgm:spPr/>
    </dgm:pt>
    <dgm:pt modelId="{C3A6F196-E6FE-4B9D-AA22-42501805C01D}" type="pres">
      <dgm:prSet presAssocID="{BED67DAB-DCC8-4B94-90A3-C3F4BF28AB94}" presName="img" presStyleLbl="fgImgPlace1" presStyleIdx="0" presStyleCnt="2" custScaleX="8328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0CBDD46-22AF-4373-BE8F-F9F9B7E2579C}" type="pres">
      <dgm:prSet presAssocID="{BED67DAB-DCC8-4B94-90A3-C3F4BF28AB94}" presName="text" presStyleLbl="node1" presStyleIdx="0" presStyleCnt="2">
        <dgm:presLayoutVars>
          <dgm:bulletEnabled val="1"/>
        </dgm:presLayoutVars>
      </dgm:prSet>
      <dgm:spPr/>
    </dgm:pt>
    <dgm:pt modelId="{D4E32D5A-2006-4946-9961-3A165EB1D2D2}" type="pres">
      <dgm:prSet presAssocID="{673B7452-297D-47DB-B071-572429DEF665}" presName="spacer" presStyleCnt="0"/>
      <dgm:spPr/>
    </dgm:pt>
    <dgm:pt modelId="{48EE0F4D-6467-4D5C-B2F7-3C822DB8B09B}" type="pres">
      <dgm:prSet presAssocID="{0217AFA1-103B-4648-B150-B8ECF690F06F}" presName="comp" presStyleCnt="0"/>
      <dgm:spPr/>
    </dgm:pt>
    <dgm:pt modelId="{49B46D78-C2CD-4D0F-BCB7-70FBFD6C6004}" type="pres">
      <dgm:prSet presAssocID="{0217AFA1-103B-4648-B150-B8ECF690F06F}" presName="box" presStyleLbl="node1" presStyleIdx="1" presStyleCnt="2"/>
      <dgm:spPr/>
    </dgm:pt>
    <dgm:pt modelId="{65CD415C-C5DA-4CFD-9B3D-52FAD38D4878}" type="pres">
      <dgm:prSet presAssocID="{0217AFA1-103B-4648-B150-B8ECF690F06F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9132843-2B40-4693-B7EF-6D1F5C119D1F}" type="pres">
      <dgm:prSet presAssocID="{0217AFA1-103B-4648-B150-B8ECF690F06F}" presName="text" presStyleLbl="node1" presStyleIdx="1" presStyleCnt="2">
        <dgm:presLayoutVars>
          <dgm:bulletEnabled val="1"/>
        </dgm:presLayoutVars>
      </dgm:prSet>
      <dgm:spPr/>
    </dgm:pt>
  </dgm:ptLst>
  <dgm:cxnLst>
    <dgm:cxn modelId="{23B2EE10-9B27-4099-9197-B0BC404AC7E8}" type="presOf" srcId="{0217AFA1-103B-4648-B150-B8ECF690F06F}" destId="{49B46D78-C2CD-4D0F-BCB7-70FBFD6C6004}" srcOrd="0" destOrd="0" presId="urn:microsoft.com/office/officeart/2005/8/layout/vList4"/>
    <dgm:cxn modelId="{6101F61D-436D-482C-A920-E9FEAE9E1619}" type="presOf" srcId="{393FC2B2-03FE-49F5-9D7C-861EA2FC26B8}" destId="{4BD2DA9B-772A-4093-871E-44827F413C1B}" srcOrd="0" destOrd="0" presId="urn:microsoft.com/office/officeart/2005/8/layout/vList4"/>
    <dgm:cxn modelId="{B11D8F28-400C-45CE-A59A-A7689C815044}" srcId="{393FC2B2-03FE-49F5-9D7C-861EA2FC26B8}" destId="{0217AFA1-103B-4648-B150-B8ECF690F06F}" srcOrd="1" destOrd="0" parTransId="{70EDECCF-0F04-4863-8B43-F0C7788FC5C6}" sibTransId="{9BFEBF40-7416-4BB4-8B93-89FB906BE6CA}"/>
    <dgm:cxn modelId="{337D5F30-CDD4-4E3E-AE1E-1E946DCC8B17}" srcId="{393FC2B2-03FE-49F5-9D7C-861EA2FC26B8}" destId="{BED67DAB-DCC8-4B94-90A3-C3F4BF28AB94}" srcOrd="0" destOrd="0" parTransId="{99B2185B-7FCD-4289-A412-56DA20ED6845}" sibTransId="{673B7452-297D-47DB-B071-572429DEF665}"/>
    <dgm:cxn modelId="{0DFF467D-329C-4834-9994-5D9B23D3EF7E}" type="presOf" srcId="{0217AFA1-103B-4648-B150-B8ECF690F06F}" destId="{C9132843-2B40-4693-B7EF-6D1F5C119D1F}" srcOrd="1" destOrd="0" presId="urn:microsoft.com/office/officeart/2005/8/layout/vList4"/>
    <dgm:cxn modelId="{9F6D5393-A663-432B-A0F7-2F129A87E181}" type="presOf" srcId="{BED67DAB-DCC8-4B94-90A3-C3F4BF28AB94}" destId="{2F6E4A8C-6B0D-41FD-9088-40D4BAB334FC}" srcOrd="0" destOrd="0" presId="urn:microsoft.com/office/officeart/2005/8/layout/vList4"/>
    <dgm:cxn modelId="{2F5609FA-3C41-4E3A-AB80-47639E1D5D5A}" type="presOf" srcId="{BED67DAB-DCC8-4B94-90A3-C3F4BF28AB94}" destId="{70CBDD46-22AF-4373-BE8F-F9F9B7E2579C}" srcOrd="1" destOrd="0" presId="urn:microsoft.com/office/officeart/2005/8/layout/vList4"/>
    <dgm:cxn modelId="{9029A80F-2EF9-484C-A1D3-142A71DCDD6C}" type="presParOf" srcId="{4BD2DA9B-772A-4093-871E-44827F413C1B}" destId="{9F24265E-7F06-4A14-84CD-E096C46BABF9}" srcOrd="0" destOrd="0" presId="urn:microsoft.com/office/officeart/2005/8/layout/vList4"/>
    <dgm:cxn modelId="{DE8C6A6E-B114-4398-A48D-7B1A57382A5E}" type="presParOf" srcId="{9F24265E-7F06-4A14-84CD-E096C46BABF9}" destId="{2F6E4A8C-6B0D-41FD-9088-40D4BAB334FC}" srcOrd="0" destOrd="0" presId="urn:microsoft.com/office/officeart/2005/8/layout/vList4"/>
    <dgm:cxn modelId="{EAF1A9A9-7CD6-45C5-8732-DED4187955F9}" type="presParOf" srcId="{9F24265E-7F06-4A14-84CD-E096C46BABF9}" destId="{C3A6F196-E6FE-4B9D-AA22-42501805C01D}" srcOrd="1" destOrd="0" presId="urn:microsoft.com/office/officeart/2005/8/layout/vList4"/>
    <dgm:cxn modelId="{6301FF73-FA37-49E8-9629-500284C082EA}" type="presParOf" srcId="{9F24265E-7F06-4A14-84CD-E096C46BABF9}" destId="{70CBDD46-22AF-4373-BE8F-F9F9B7E2579C}" srcOrd="2" destOrd="0" presId="urn:microsoft.com/office/officeart/2005/8/layout/vList4"/>
    <dgm:cxn modelId="{4EEDBB2E-5EDC-4BF9-9408-7055D483B73B}" type="presParOf" srcId="{4BD2DA9B-772A-4093-871E-44827F413C1B}" destId="{D4E32D5A-2006-4946-9961-3A165EB1D2D2}" srcOrd="1" destOrd="0" presId="urn:microsoft.com/office/officeart/2005/8/layout/vList4"/>
    <dgm:cxn modelId="{4B2BA998-15D0-411F-BC2C-466BA67E660D}" type="presParOf" srcId="{4BD2DA9B-772A-4093-871E-44827F413C1B}" destId="{48EE0F4D-6467-4D5C-B2F7-3C822DB8B09B}" srcOrd="2" destOrd="0" presId="urn:microsoft.com/office/officeart/2005/8/layout/vList4"/>
    <dgm:cxn modelId="{419FAFCB-2140-4EC4-AC62-486FEF31460F}" type="presParOf" srcId="{48EE0F4D-6467-4D5C-B2F7-3C822DB8B09B}" destId="{49B46D78-C2CD-4D0F-BCB7-70FBFD6C6004}" srcOrd="0" destOrd="0" presId="urn:microsoft.com/office/officeart/2005/8/layout/vList4"/>
    <dgm:cxn modelId="{F5DE9D5A-7DDB-4A39-9316-895002D25F3D}" type="presParOf" srcId="{48EE0F4D-6467-4D5C-B2F7-3C822DB8B09B}" destId="{65CD415C-C5DA-4CFD-9B3D-52FAD38D4878}" srcOrd="1" destOrd="0" presId="urn:microsoft.com/office/officeart/2005/8/layout/vList4"/>
    <dgm:cxn modelId="{ABFBA3AB-1098-4A25-BEE6-5F78B6C211DC}" type="presParOf" srcId="{48EE0F4D-6467-4D5C-B2F7-3C822DB8B09B}" destId="{C9132843-2B40-4693-B7EF-6D1F5C119D1F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E4A8C-6B0D-41FD-9088-40D4BAB334FC}">
      <dsp:nvSpPr>
        <dsp:cNvPr id="0" name=""/>
        <dsp:cNvSpPr/>
      </dsp:nvSpPr>
      <dsp:spPr>
        <a:xfrm>
          <a:off x="0" y="0"/>
          <a:ext cx="8229600" cy="2156961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What is the processor speed of your mobile phone CPU?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How many bits does the CPU have?</a:t>
          </a:r>
          <a:endParaRPr lang="en-SG" sz="3100" kern="1200" dirty="0"/>
        </a:p>
      </dsp:txBody>
      <dsp:txXfrm>
        <a:off x="1861616" y="0"/>
        <a:ext cx="6367983" cy="2156961"/>
      </dsp:txXfrm>
    </dsp:sp>
    <dsp:sp modelId="{C3A6F196-E6FE-4B9D-AA22-42501805C01D}">
      <dsp:nvSpPr>
        <dsp:cNvPr id="0" name=""/>
        <dsp:cNvSpPr/>
      </dsp:nvSpPr>
      <dsp:spPr>
        <a:xfrm>
          <a:off x="353286" y="215696"/>
          <a:ext cx="1370738" cy="17255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46D78-C2CD-4D0F-BCB7-70FBFD6C6004}">
      <dsp:nvSpPr>
        <dsp:cNvPr id="0" name=""/>
        <dsp:cNvSpPr/>
      </dsp:nvSpPr>
      <dsp:spPr>
        <a:xfrm>
          <a:off x="0" y="2372657"/>
          <a:ext cx="8229600" cy="2156961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How about your laptop?</a:t>
          </a:r>
          <a:endParaRPr lang="en-SG" sz="3100" kern="1200" dirty="0"/>
        </a:p>
      </dsp:txBody>
      <dsp:txXfrm>
        <a:off x="1861616" y="2372657"/>
        <a:ext cx="6367983" cy="2156961"/>
      </dsp:txXfrm>
    </dsp:sp>
    <dsp:sp modelId="{65CD415C-C5DA-4CFD-9B3D-52FAD38D4878}">
      <dsp:nvSpPr>
        <dsp:cNvPr id="0" name=""/>
        <dsp:cNvSpPr/>
      </dsp:nvSpPr>
      <dsp:spPr>
        <a:xfrm>
          <a:off x="215696" y="2588353"/>
          <a:ext cx="1645920" cy="17255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E4A8C-6B0D-41FD-9088-40D4BAB334FC}">
      <dsp:nvSpPr>
        <dsp:cNvPr id="0" name=""/>
        <dsp:cNvSpPr/>
      </dsp:nvSpPr>
      <dsp:spPr>
        <a:xfrm>
          <a:off x="0" y="0"/>
          <a:ext cx="8229600" cy="2156961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What much memory does your mobile phone have?</a:t>
          </a:r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What type of memory?</a:t>
          </a:r>
          <a:endParaRPr lang="en-SG" sz="3700" kern="1200" dirty="0"/>
        </a:p>
      </dsp:txBody>
      <dsp:txXfrm>
        <a:off x="1861616" y="0"/>
        <a:ext cx="6367983" cy="2156961"/>
      </dsp:txXfrm>
    </dsp:sp>
    <dsp:sp modelId="{C3A6F196-E6FE-4B9D-AA22-42501805C01D}">
      <dsp:nvSpPr>
        <dsp:cNvPr id="0" name=""/>
        <dsp:cNvSpPr/>
      </dsp:nvSpPr>
      <dsp:spPr>
        <a:xfrm>
          <a:off x="353286" y="215696"/>
          <a:ext cx="1370738" cy="17255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46D78-C2CD-4D0F-BCB7-70FBFD6C6004}">
      <dsp:nvSpPr>
        <dsp:cNvPr id="0" name=""/>
        <dsp:cNvSpPr/>
      </dsp:nvSpPr>
      <dsp:spPr>
        <a:xfrm>
          <a:off x="0" y="2372657"/>
          <a:ext cx="8229600" cy="2156961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about your laptop?</a:t>
          </a:r>
          <a:endParaRPr lang="en-SG" sz="3700" kern="1200" dirty="0"/>
        </a:p>
      </dsp:txBody>
      <dsp:txXfrm>
        <a:off x="1861616" y="2372657"/>
        <a:ext cx="6367983" cy="2156961"/>
      </dsp:txXfrm>
    </dsp:sp>
    <dsp:sp modelId="{65CD415C-C5DA-4CFD-9B3D-52FAD38D4878}">
      <dsp:nvSpPr>
        <dsp:cNvPr id="0" name=""/>
        <dsp:cNvSpPr/>
      </dsp:nvSpPr>
      <dsp:spPr>
        <a:xfrm>
          <a:off x="215696" y="2588353"/>
          <a:ext cx="1645920" cy="17255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E4A8C-6B0D-41FD-9088-40D4BAB334FC}">
      <dsp:nvSpPr>
        <dsp:cNvPr id="0" name=""/>
        <dsp:cNvSpPr/>
      </dsp:nvSpPr>
      <dsp:spPr>
        <a:xfrm>
          <a:off x="0" y="0"/>
          <a:ext cx="8229600" cy="2156961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When you download a new game on your mobile phone, where is the game stored?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00"/>
              </a:solidFill>
            </a:rPr>
            <a:t>(A) RAM, (B) Flash Memory, (C) Neither</a:t>
          </a:r>
          <a:endParaRPr lang="en-SG" sz="2100" kern="1200" dirty="0">
            <a:solidFill>
              <a:srgbClr val="FFFF00"/>
            </a:solidFill>
          </a:endParaRPr>
        </a:p>
      </dsp:txBody>
      <dsp:txXfrm>
        <a:off x="1861616" y="0"/>
        <a:ext cx="6367983" cy="2156961"/>
      </dsp:txXfrm>
    </dsp:sp>
    <dsp:sp modelId="{C3A6F196-E6FE-4B9D-AA22-42501805C01D}">
      <dsp:nvSpPr>
        <dsp:cNvPr id="0" name=""/>
        <dsp:cNvSpPr/>
      </dsp:nvSpPr>
      <dsp:spPr>
        <a:xfrm>
          <a:off x="353286" y="215696"/>
          <a:ext cx="1370738" cy="17255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46D78-C2CD-4D0F-BCB7-70FBFD6C6004}">
      <dsp:nvSpPr>
        <dsp:cNvPr id="0" name=""/>
        <dsp:cNvSpPr/>
      </dsp:nvSpPr>
      <dsp:spPr>
        <a:xfrm>
          <a:off x="0" y="2372657"/>
          <a:ext cx="8229600" cy="2156961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When you are playing a game of Angry Bird, where does the CPU store the current states of the game, i.e. how many birds or pigs left?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Where does the CPU store the high score?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00"/>
              </a:solidFill>
            </a:rPr>
            <a:t>(A) RAM, (B) Flash Memory, (C) Neither</a:t>
          </a:r>
          <a:endParaRPr lang="en-SG" sz="2100" kern="1200" dirty="0"/>
        </a:p>
      </dsp:txBody>
      <dsp:txXfrm>
        <a:off x="1861616" y="2372657"/>
        <a:ext cx="6367983" cy="2156961"/>
      </dsp:txXfrm>
    </dsp:sp>
    <dsp:sp modelId="{65CD415C-C5DA-4CFD-9B3D-52FAD38D4878}">
      <dsp:nvSpPr>
        <dsp:cNvPr id="0" name=""/>
        <dsp:cNvSpPr/>
      </dsp:nvSpPr>
      <dsp:spPr>
        <a:xfrm>
          <a:off x="215696" y="2588353"/>
          <a:ext cx="1645920" cy="17255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FB1DC4-076A-4F9C-8341-8091C0148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6261CC-043C-433D-944D-4407B73B9F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F02696-6FB3-492C-A128-11E02F4A3317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9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9143984" cy="585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65462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13928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91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N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-19734"/>
            <a:ext cx="9143968" cy="58521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764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751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txStyles>
    <p:titleStyle>
      <a:lvl1pPr algn="ctr" defTabSz="684525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Verdana" panose="020B0604030504040204" pitchFamily="34" charset="0"/>
          <a:ea typeface="+mj-ea"/>
          <a:cs typeface="+mj-cs"/>
        </a:defRPr>
      </a:lvl1pPr>
      <a:lvl2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2pPr>
      <a:lvl3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3pPr>
      <a:lvl4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4pPr>
      <a:lvl5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5pPr>
      <a:lvl6pPr marL="342857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6pPr>
      <a:lvl7pPr marL="685715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7pPr>
      <a:lvl8pPr marL="1028573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8pPr>
      <a:lvl9pPr marL="1371430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9pPr>
    </p:titleStyle>
    <p:bodyStyle>
      <a:lvl1pPr marL="255955" indent="-255955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55952" indent="-213097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855955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198810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541666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1885668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6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27000" y="2431973"/>
            <a:ext cx="9385300" cy="1994054"/>
          </a:xfrm>
          <a:prstGeom prst="rect">
            <a:avLst/>
          </a:prstGeom>
          <a:solidFill>
            <a:schemeClr val="tx1">
              <a:alpha val="20000"/>
            </a:schemeClr>
          </a:solidFill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endParaRPr lang="en-US" altLang="en-US" sz="135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778328" y="2671701"/>
            <a:ext cx="758734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MA2012 INTRODUCTION TO MECHATRONICS SYSTEMS DESIGN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18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Lecture 2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 Ang Wei Tech</a:t>
            </a:r>
            <a:endParaRPr lang="en-US" altLang="en-US" sz="1400" b="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928" y="5973054"/>
            <a:ext cx="79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</a:rPr>
              <a:t>College of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School of Mechanical and Aerospace Engineering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CD0F1F-DB39-4990-B5E2-6C2E23B7EBD0}"/>
              </a:ext>
            </a:extLst>
          </p:cNvPr>
          <p:cNvGrpSpPr/>
          <p:nvPr/>
        </p:nvGrpSpPr>
        <p:grpSpPr>
          <a:xfrm>
            <a:off x="0" y="587834"/>
            <a:ext cx="9144000" cy="1436914"/>
            <a:chOff x="0" y="223933"/>
            <a:chExt cx="9144000" cy="143691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E34483E-E343-4A48-A961-1E660266A233}"/>
                </a:ext>
              </a:extLst>
            </p:cNvPr>
            <p:cNvSpPr/>
            <p:nvPr/>
          </p:nvSpPr>
          <p:spPr>
            <a:xfrm>
              <a:off x="0" y="223933"/>
              <a:ext cx="9144000" cy="1436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NTU logo | Artefakts">
              <a:extLst>
                <a:ext uri="{FF2B5EF4-FFF2-40B4-BE49-F238E27FC236}">
                  <a16:creationId xmlns:a16="http://schemas.microsoft.com/office/drawing/2014/main" id="{DC7C17C3-F180-47FC-A749-7CC91E733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925" y="229710"/>
              <a:ext cx="39814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5923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COMPUTER GENERAL KNOWLEDGE QUIZ #1</a:t>
            </a:r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13668573"/>
              </p:ext>
            </p:extLst>
          </p:nvPr>
        </p:nvGraphicFramePr>
        <p:xfrm>
          <a:off x="457200" y="1122770"/>
          <a:ext cx="822960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19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PHONE SPECIFICATIONS</a:t>
            </a:r>
            <a:endParaRPr lang="en-SG" dirty="0"/>
          </a:p>
        </p:txBody>
      </p:sp>
      <p:grpSp>
        <p:nvGrpSpPr>
          <p:cNvPr id="4" name="Group 3"/>
          <p:cNvGrpSpPr/>
          <p:nvPr/>
        </p:nvGrpSpPr>
        <p:grpSpPr>
          <a:xfrm>
            <a:off x="436616" y="851339"/>
            <a:ext cx="8060998" cy="5307724"/>
            <a:chOff x="436616" y="835573"/>
            <a:chExt cx="8060998" cy="5307724"/>
          </a:xfrm>
        </p:grpSpPr>
        <p:pic>
          <p:nvPicPr>
            <p:cNvPr id="5" name="Picture 2" descr="http://cdn.iphonehacks.com/wp-content/uploads/2015/03/iphone6-vs-samsung-galaxys6-specs-compared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6" b="76388"/>
            <a:stretch/>
          </p:blipFill>
          <p:spPr bwMode="auto">
            <a:xfrm>
              <a:off x="436616" y="835573"/>
              <a:ext cx="8060997" cy="3452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cdn.iphonehacks.com/wp-content/uploads/2015/03/iphone6-vs-samsung-galaxys6-specs-compared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877" b="51352"/>
            <a:stretch/>
          </p:blipFill>
          <p:spPr bwMode="auto">
            <a:xfrm>
              <a:off x="436617" y="4256624"/>
              <a:ext cx="8060997" cy="89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cdn.iphonehacks.com/wp-content/uploads/2015/03/iphone6-vs-samsung-galaxys6-specs-compared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973" b="36565"/>
            <a:stretch/>
          </p:blipFill>
          <p:spPr bwMode="auto">
            <a:xfrm>
              <a:off x="436617" y="5146651"/>
              <a:ext cx="8060997" cy="996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436616" y="5162417"/>
            <a:ext cx="8060998" cy="996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045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SPECIFICATIONS</a:t>
            </a:r>
            <a:endParaRPr lang="en-SG" dirty="0"/>
          </a:p>
        </p:txBody>
      </p:sp>
      <p:grpSp>
        <p:nvGrpSpPr>
          <p:cNvPr id="5" name="Group 4"/>
          <p:cNvGrpSpPr/>
          <p:nvPr/>
        </p:nvGrpSpPr>
        <p:grpSpPr>
          <a:xfrm>
            <a:off x="559100" y="3042745"/>
            <a:ext cx="7859686" cy="2993710"/>
            <a:chOff x="559100" y="3042745"/>
            <a:chExt cx="7859686" cy="299371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100" y="3045605"/>
              <a:ext cx="2415930" cy="299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024" y="3042745"/>
              <a:ext cx="5423762" cy="299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1" y="1261241"/>
            <a:ext cx="2205959" cy="166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90817" y="4095750"/>
            <a:ext cx="7827969" cy="301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15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66699" y="746211"/>
            <a:ext cx="8582025" cy="4941628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sz="1700" dirty="0"/>
              <a:t>A memory cell is a device or circuit used to store a single bit (“1” or “0”)</a:t>
            </a:r>
          </a:p>
          <a:p>
            <a:pPr eaLnBrk="1" hangingPunct="1">
              <a:lnSpc>
                <a:spcPct val="200000"/>
              </a:lnSpc>
            </a:pPr>
            <a:r>
              <a:rPr lang="en-US" sz="1700" dirty="0"/>
              <a:t>A memory word is a group of memory cells</a:t>
            </a:r>
          </a:p>
          <a:p>
            <a:pPr eaLnBrk="1" hangingPunct="1">
              <a:lnSpc>
                <a:spcPct val="200000"/>
              </a:lnSpc>
            </a:pPr>
            <a:r>
              <a:rPr lang="en-US" sz="1700" dirty="0">
                <a:sym typeface="Symbol" pitchFamily="18" charset="2"/>
              </a:rPr>
              <a:t>Internal memory (a.k.a. main or working memory)</a:t>
            </a:r>
          </a:p>
          <a:p>
            <a:pPr lvl="1" eaLnBrk="1" hangingPunct="1">
              <a:lnSpc>
                <a:spcPct val="200000"/>
              </a:lnSpc>
            </a:pPr>
            <a:r>
              <a:rPr lang="en-US" sz="1700" dirty="0">
                <a:sym typeface="Symbol" pitchFamily="18" charset="2"/>
              </a:rPr>
              <a:t>Highest speed memory</a:t>
            </a:r>
            <a:endParaRPr lang="en-US" sz="1700" dirty="0"/>
          </a:p>
          <a:p>
            <a:pPr eaLnBrk="1" hangingPunct="1">
              <a:lnSpc>
                <a:spcPct val="200000"/>
              </a:lnSpc>
            </a:pPr>
            <a:r>
              <a:rPr lang="en-US" sz="1700" dirty="0"/>
              <a:t>Function</a:t>
            </a:r>
          </a:p>
          <a:p>
            <a:pPr lvl="1" eaLnBrk="1" hangingPunct="1">
              <a:lnSpc>
                <a:spcPct val="200000"/>
              </a:lnSpc>
            </a:pPr>
            <a:r>
              <a:rPr lang="en-US" sz="1700" dirty="0"/>
              <a:t>Store programs for sequenced execution</a:t>
            </a:r>
          </a:p>
          <a:p>
            <a:pPr lvl="1" eaLnBrk="1" hangingPunct="1">
              <a:lnSpc>
                <a:spcPct val="200000"/>
              </a:lnSpc>
            </a:pPr>
            <a:r>
              <a:rPr lang="en-US" sz="1700" dirty="0"/>
              <a:t>Store data for output at required time</a:t>
            </a:r>
          </a:p>
          <a:p>
            <a:pPr eaLnBrk="1" hangingPunct="1">
              <a:lnSpc>
                <a:spcPct val="200000"/>
              </a:lnSpc>
            </a:pPr>
            <a:r>
              <a:rPr lang="en-US" sz="1700" dirty="0">
                <a:sym typeface="Symbol" pitchFamily="18" charset="2"/>
              </a:rPr>
              <a:t>Types of memory</a:t>
            </a:r>
          </a:p>
          <a:p>
            <a:pPr lvl="1" eaLnBrk="1" hangingPunct="1">
              <a:lnSpc>
                <a:spcPct val="200000"/>
              </a:lnSpc>
            </a:pPr>
            <a:r>
              <a:rPr lang="en-US" sz="1700" dirty="0">
                <a:sym typeface="Symbol" pitchFamily="18" charset="2"/>
              </a:rPr>
              <a:t>RAM, ROM, EEPROM, Flash</a:t>
            </a:r>
          </a:p>
        </p:txBody>
      </p:sp>
    </p:spTree>
    <p:extLst>
      <p:ext uri="{BB962C8B-B14F-4D97-AF65-F5344CB8AC3E}">
        <p14:creationId xmlns:p14="http://schemas.microsoft.com/office/powerpoint/2010/main" val="18091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ACCESS MEMORY (RAM)</a:t>
            </a:r>
            <a:endParaRPr lang="en-SG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66699" y="778579"/>
            <a:ext cx="8582025" cy="4941628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  <a:tabLst>
                <a:tab pos="6743700" algn="l"/>
              </a:tabLst>
            </a:pPr>
            <a:r>
              <a:rPr lang="en-US" sz="1700" dirty="0"/>
              <a:t>Any memory device that can go directly to an address without having to sequence through other locations</a:t>
            </a:r>
          </a:p>
          <a:p>
            <a:pPr eaLnBrk="1" hangingPunct="1">
              <a:lnSpc>
                <a:spcPct val="200000"/>
              </a:lnSpc>
              <a:tabLst>
                <a:tab pos="6743700" algn="l"/>
              </a:tabLst>
            </a:pPr>
            <a:r>
              <a:rPr lang="en-US" sz="1700" dirty="0"/>
              <a:t>Volatile</a:t>
            </a:r>
          </a:p>
          <a:p>
            <a:pPr lvl="1" eaLnBrk="1" hangingPunct="1">
              <a:lnSpc>
                <a:spcPct val="200000"/>
              </a:lnSpc>
              <a:tabLst>
                <a:tab pos="6743700" algn="l"/>
              </a:tabLst>
            </a:pPr>
            <a:r>
              <a:rPr lang="en-US" sz="1700" dirty="0"/>
              <a:t>Data gone when system loses power</a:t>
            </a:r>
          </a:p>
          <a:p>
            <a:pPr eaLnBrk="1" hangingPunct="1">
              <a:lnSpc>
                <a:spcPct val="200000"/>
              </a:lnSpc>
              <a:tabLst>
                <a:tab pos="6743700" algn="l"/>
              </a:tabLst>
            </a:pPr>
            <a:r>
              <a:rPr lang="en-US" sz="1700" dirty="0"/>
              <a:t>Variables and I/O data are stored in RAM when arithmetic &amp; logic operations are performed on them</a:t>
            </a:r>
          </a:p>
          <a:p>
            <a:pPr eaLnBrk="1" hangingPunct="1">
              <a:lnSpc>
                <a:spcPct val="200000"/>
              </a:lnSpc>
              <a:tabLst>
                <a:tab pos="6743700" algn="l"/>
              </a:tabLst>
            </a:pPr>
            <a:r>
              <a:rPr lang="en-US" sz="1700" dirty="0"/>
              <a:t>RAM in Arduino Uno</a:t>
            </a:r>
          </a:p>
          <a:p>
            <a:pPr lvl="1" eaLnBrk="1" hangingPunct="1">
              <a:lnSpc>
                <a:spcPct val="200000"/>
              </a:lnSpc>
              <a:tabLst>
                <a:tab pos="6743700" algn="l"/>
              </a:tabLst>
            </a:pPr>
            <a:r>
              <a:rPr lang="en-US" sz="1700" dirty="0"/>
              <a:t>Capacity = 2 kB</a:t>
            </a:r>
          </a:p>
          <a:p>
            <a:pPr lvl="1" eaLnBrk="1" hangingPunct="1">
              <a:lnSpc>
                <a:spcPct val="200000"/>
              </a:lnSpc>
              <a:tabLst>
                <a:tab pos="6743700" algn="l"/>
              </a:tabLst>
            </a:pPr>
            <a:r>
              <a:rPr lang="en-US" sz="1700" dirty="0"/>
              <a:t>Type: Static RAM</a:t>
            </a:r>
          </a:p>
        </p:txBody>
      </p:sp>
    </p:spTree>
    <p:extLst>
      <p:ext uri="{BB962C8B-B14F-4D97-AF65-F5344CB8AC3E}">
        <p14:creationId xmlns:p14="http://schemas.microsoft.com/office/powerpoint/2010/main" val="145012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STATIC RAM VS DYNAMIC RAM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8246" y="1110957"/>
            <a:ext cx="8677275" cy="2174410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en-US" sz="1700" dirty="0"/>
              <a:t>Semiconductor RAM device that consists essentially of flip-flop registers and the necessary circuitry for decoding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dirty="0"/>
              <a:t>Information will remain valid as long as power is 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dirty="0"/>
              <a:t>Advantages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1700" dirty="0"/>
              <a:t>Access speed, circuitry simplicity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152401" y="729216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dirty="0"/>
              <a:t>SRAM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8246" y="3928723"/>
            <a:ext cx="8677275" cy="2174410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en-US" sz="1700" dirty="0"/>
              <a:t>Memory devices that store binary data by charging the gate capacitances of Metal Oxide Semiconductor (MOS) transistors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dirty="0"/>
              <a:t>Refreshing or periodically recharging (every ~4 </a:t>
            </a:r>
            <a:r>
              <a:rPr lang="en-US" altLang="en-US" sz="1700" dirty="0" err="1"/>
              <a:t>ms</a:t>
            </a:r>
            <a:r>
              <a:rPr lang="en-US" altLang="en-US" sz="1700" dirty="0"/>
              <a:t>) is required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dirty="0"/>
              <a:t>Advantages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1700" dirty="0"/>
              <a:t>Cost, density, low power consumption</a:t>
            </a:r>
          </a:p>
        </p:txBody>
      </p:sp>
      <p:sp>
        <p:nvSpPr>
          <p:cNvPr id="6" name="Content Placeholder 9"/>
          <p:cNvSpPr txBox="1">
            <a:spLocks/>
          </p:cNvSpPr>
          <p:nvPr/>
        </p:nvSpPr>
        <p:spPr>
          <a:xfrm>
            <a:off x="152401" y="3546982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dRAM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4491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 MEMORY (ROM)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723900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700" dirty="0"/>
              <a:t>Semiconductor memory device design primarily for having data read from them</a:t>
            </a:r>
          </a:p>
          <a:p>
            <a:pPr eaLnBrk="1" hangingPunct="1">
              <a:lnSpc>
                <a:spcPct val="150000"/>
              </a:lnSpc>
            </a:pPr>
            <a:r>
              <a:rPr lang="en-US" sz="1700" dirty="0"/>
              <a:t>Data cannot be changed during operation</a:t>
            </a:r>
          </a:p>
          <a:p>
            <a:pPr eaLnBrk="1" hangingPunct="1">
              <a:lnSpc>
                <a:spcPct val="150000"/>
              </a:lnSpc>
            </a:pPr>
            <a:r>
              <a:rPr lang="en-US" sz="1700" dirty="0"/>
              <a:t>Non-volatile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700" dirty="0"/>
              <a:t>Data is not lost when power is off</a:t>
            </a:r>
          </a:p>
          <a:p>
            <a:pPr eaLnBrk="1" hangingPunct="1">
              <a:lnSpc>
                <a:spcPct val="150000"/>
              </a:lnSpc>
            </a:pPr>
            <a:r>
              <a:rPr lang="en-US" sz="1700" dirty="0"/>
              <a:t>Program vs write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700" dirty="0"/>
              <a:t>Programming refers to a procedure of putting data into memory for nonvolatile storage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700" dirty="0"/>
              <a:t>Writing means an instruction that send data to an address in RAM or external storage</a:t>
            </a:r>
          </a:p>
        </p:txBody>
      </p:sp>
    </p:spTree>
    <p:extLst>
      <p:ext uri="{BB962C8B-B14F-4D97-AF65-F5344CB8AC3E}">
        <p14:creationId xmlns:p14="http://schemas.microsoft.com/office/powerpoint/2010/main" val="673721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9332"/>
            <a:ext cx="9144000" cy="515838"/>
          </a:xfrm>
        </p:spPr>
        <p:txBody>
          <a:bodyPr/>
          <a:lstStyle/>
          <a:p>
            <a:r>
              <a:rPr lang="en-US" sz="2000" dirty="0"/>
              <a:t>ELECTRICALLY ERASABLE PROGRAMMABLE ROM (EEPROM)</a:t>
            </a:r>
            <a:endParaRPr lang="en-SG" sz="2000" dirty="0"/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247650" y="1110957"/>
            <a:ext cx="8439150" cy="2318043"/>
          </a:xfrm>
          <a:prstGeom prst="rect">
            <a:avLst/>
          </a:prstGeom>
        </p:spPr>
        <p:txBody>
          <a:bodyPr/>
          <a:lstStyle/>
          <a:p>
            <a:pPr lvl="1" eaLnBrk="1" hangingPunct="1">
              <a:lnSpc>
                <a:spcPct val="200000"/>
              </a:lnSpc>
            </a:pPr>
            <a:r>
              <a:rPr lang="en-US" sz="1700" dirty="0"/>
              <a:t>Semiconductor ROM device with which the user can erase and reprogram the contents of memory as many times as desired</a:t>
            </a:r>
          </a:p>
          <a:p>
            <a:pPr lvl="1" eaLnBrk="1" hangingPunct="1">
              <a:lnSpc>
                <a:spcPct val="200000"/>
              </a:lnSpc>
            </a:pPr>
            <a:r>
              <a:rPr lang="en-US" sz="1700" dirty="0"/>
              <a:t>Exposure to UV lights erases information on the entire memory chip (all 1’s)</a:t>
            </a:r>
            <a:endParaRPr lang="en-SG" sz="1800" dirty="0"/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152401" y="729216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Erasable programmable rom (</a:t>
            </a:r>
            <a:r>
              <a:rPr lang="en-US" dirty="0" err="1"/>
              <a:t>eprom</a:t>
            </a:r>
            <a:r>
              <a:rPr lang="en-US" dirty="0"/>
              <a:t>)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152401" y="3533777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eEprom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4294967295"/>
          </p:nvPr>
        </p:nvSpPr>
        <p:spPr>
          <a:xfrm>
            <a:off x="247650" y="3915517"/>
            <a:ext cx="8439150" cy="1663847"/>
          </a:xfrm>
          <a:prstGeom prst="rect">
            <a:avLst/>
          </a:prstGeom>
        </p:spPr>
        <p:txBody>
          <a:bodyPr/>
          <a:lstStyle/>
          <a:p>
            <a:pPr lvl="1" eaLnBrk="1" hangingPunct="1">
              <a:lnSpc>
                <a:spcPct val="200000"/>
              </a:lnSpc>
            </a:pPr>
            <a:r>
              <a:rPr lang="en-US" sz="1700" dirty="0"/>
              <a:t>Semiconductor ROM device with which the user can erase and reprogram individual locations by the application of appropriate voltage levels and pulse durations</a:t>
            </a:r>
          </a:p>
          <a:p>
            <a:pPr eaLnBrk="1" hangingPunct="1">
              <a:lnSpc>
                <a:spcPct val="200000"/>
              </a:lnSpc>
            </a:pPr>
            <a:endParaRPr lang="en-US" sz="1800" dirty="0"/>
          </a:p>
          <a:p>
            <a:pPr lvl="1">
              <a:lnSpc>
                <a:spcPct val="200000"/>
              </a:lnSpc>
            </a:pPr>
            <a:endParaRPr lang="en-SG" sz="1800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152401" y="5770234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dirty="0"/>
              <a:t>EEPROM in Arduino Uno = 1 kB</a:t>
            </a:r>
          </a:p>
        </p:txBody>
      </p:sp>
    </p:spTree>
    <p:extLst>
      <p:ext uri="{BB962C8B-B14F-4D97-AF65-F5344CB8AC3E}">
        <p14:creationId xmlns:p14="http://schemas.microsoft.com/office/powerpoint/2010/main" val="1356338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</a:t>
            </a:r>
            <a:endParaRPr lang="en-SG" dirty="0"/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457200" y="726857"/>
            <a:ext cx="8229600" cy="524531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700" dirty="0"/>
              <a:t>A type of EEPROM, i.e. non-volatile</a:t>
            </a:r>
          </a:p>
          <a:p>
            <a:pPr>
              <a:lnSpc>
                <a:spcPct val="200000"/>
              </a:lnSpc>
            </a:pPr>
            <a:r>
              <a:rPr lang="en-US" sz="1700" dirty="0"/>
              <a:t>Erasable and programmable a block of data instead of a bit</a:t>
            </a:r>
          </a:p>
          <a:p>
            <a:pPr>
              <a:lnSpc>
                <a:spcPct val="200000"/>
              </a:lnSpc>
            </a:pPr>
            <a:r>
              <a:rPr lang="en-US" sz="1700" dirty="0"/>
              <a:t>Can be used as ROM (Flash Bios), Disk Drive (USB drive, SD card, Solid State Drive, etc.) or RAM (Flash RAM)</a:t>
            </a:r>
          </a:p>
          <a:p>
            <a:pPr>
              <a:lnSpc>
                <a:spcPct val="200000"/>
              </a:lnSpc>
            </a:pPr>
            <a:r>
              <a:rPr lang="en-US" sz="1700" dirty="0"/>
              <a:t>Advantages vs</a:t>
            </a:r>
          </a:p>
          <a:p>
            <a:pPr lvl="1">
              <a:lnSpc>
                <a:spcPct val="200000"/>
              </a:lnSpc>
            </a:pPr>
            <a:r>
              <a:rPr lang="en-US" sz="1500" dirty="0"/>
              <a:t>EEPROM – Versatility, can be used as RAM</a:t>
            </a:r>
            <a:endParaRPr lang="en-SG" sz="1500" dirty="0"/>
          </a:p>
          <a:p>
            <a:pPr lvl="1">
              <a:lnSpc>
                <a:spcPct val="200000"/>
              </a:lnSpc>
            </a:pPr>
            <a:r>
              <a:rPr lang="en-US" sz="1500" dirty="0"/>
              <a:t>RAM – As fast as DRAM, non-volatile</a:t>
            </a:r>
          </a:p>
          <a:p>
            <a:pPr lvl="1">
              <a:lnSpc>
                <a:spcPct val="200000"/>
              </a:lnSpc>
            </a:pPr>
            <a:r>
              <a:rPr lang="en-US" sz="1500" dirty="0"/>
              <a:t>Disk Drive – Speed, no moving parts (solid state)</a:t>
            </a:r>
          </a:p>
          <a:p>
            <a:pPr>
              <a:lnSpc>
                <a:spcPct val="200000"/>
              </a:lnSpc>
            </a:pPr>
            <a:r>
              <a:rPr lang="en-US" sz="1700" dirty="0"/>
              <a:t>Flash Memory in Arduino Uno = 32 kB</a:t>
            </a:r>
          </a:p>
        </p:txBody>
      </p:sp>
    </p:spTree>
    <p:extLst>
      <p:ext uri="{BB962C8B-B14F-4D97-AF65-F5344CB8AC3E}">
        <p14:creationId xmlns:p14="http://schemas.microsoft.com/office/powerpoint/2010/main" val="629570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MEMORY SUMMARY</a:t>
            </a:r>
            <a:endParaRPr lang="en-SG" dirty="0"/>
          </a:p>
        </p:txBody>
      </p:sp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457200" y="885825"/>
            <a:ext cx="8191500" cy="5334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/>
              <a:t>RAM (2 kB)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To store run-time data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EEPROM (1 kB)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To store settings and fixed parameters between resets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Flash Memory (32 kB)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Act like a hard drive to store programs &amp; data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The programs which you are going to write are store here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0.5 kB is reserved for Bootloader program (Details later)</a:t>
            </a:r>
          </a:p>
        </p:txBody>
      </p:sp>
    </p:spTree>
    <p:extLst>
      <p:ext uri="{BB962C8B-B14F-4D97-AF65-F5344CB8AC3E}">
        <p14:creationId xmlns:p14="http://schemas.microsoft.com/office/powerpoint/2010/main" val="128505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" y="752475"/>
            <a:ext cx="8229600" cy="326707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sz="1800" dirty="0"/>
              <a:t>What is a Mechatronics system? 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Systems – definition and example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Mechatronics System Components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Mechatronics System Examples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Mechatronics System Design Steps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GENERAL KNOWLEDGE QUIZ #2</a:t>
            </a:r>
            <a:endParaRPr lang="en-SG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98140886"/>
              </p:ext>
            </p:extLst>
          </p:nvPr>
        </p:nvGraphicFramePr>
        <p:xfrm>
          <a:off x="457200" y="1209675"/>
          <a:ext cx="822960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3559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PHONE SPECIFICATIONS</a:t>
            </a:r>
            <a:endParaRPr lang="en-SG" dirty="0"/>
          </a:p>
        </p:txBody>
      </p:sp>
      <p:grpSp>
        <p:nvGrpSpPr>
          <p:cNvPr id="6" name="Group 5"/>
          <p:cNvGrpSpPr/>
          <p:nvPr/>
        </p:nvGrpSpPr>
        <p:grpSpPr>
          <a:xfrm>
            <a:off x="436616" y="851339"/>
            <a:ext cx="8060998" cy="5307724"/>
            <a:chOff x="436616" y="835573"/>
            <a:chExt cx="8060998" cy="5307724"/>
          </a:xfrm>
        </p:grpSpPr>
        <p:pic>
          <p:nvPicPr>
            <p:cNvPr id="7" name="Picture 2" descr="http://cdn.iphonehacks.com/wp-content/uploads/2015/03/iphone6-vs-samsung-galaxys6-specs-compared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6" b="76388"/>
            <a:stretch/>
          </p:blipFill>
          <p:spPr bwMode="auto">
            <a:xfrm>
              <a:off x="436616" y="835573"/>
              <a:ext cx="8060997" cy="3452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cdn.iphonehacks.com/wp-content/uploads/2015/03/iphone6-vs-samsung-galaxys6-specs-compared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877" b="51352"/>
            <a:stretch/>
          </p:blipFill>
          <p:spPr bwMode="auto">
            <a:xfrm>
              <a:off x="436617" y="4256624"/>
              <a:ext cx="8060997" cy="89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cdn.iphonehacks.com/wp-content/uploads/2015/03/iphone6-vs-samsung-galaxys6-specs-compared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973" b="36565"/>
            <a:stretch/>
          </p:blipFill>
          <p:spPr bwMode="auto">
            <a:xfrm>
              <a:off x="436617" y="5146651"/>
              <a:ext cx="8060997" cy="996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36616" y="4272389"/>
            <a:ext cx="8060998" cy="885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220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SPECIFICATIONS</a:t>
            </a:r>
            <a:endParaRPr lang="en-SG" dirty="0"/>
          </a:p>
        </p:txBody>
      </p:sp>
      <p:grpSp>
        <p:nvGrpSpPr>
          <p:cNvPr id="4" name="Group 3"/>
          <p:cNvGrpSpPr/>
          <p:nvPr/>
        </p:nvGrpSpPr>
        <p:grpSpPr>
          <a:xfrm>
            <a:off x="559100" y="2928445"/>
            <a:ext cx="7859686" cy="2993710"/>
            <a:chOff x="559100" y="3042745"/>
            <a:chExt cx="7859686" cy="299371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100" y="3045605"/>
              <a:ext cx="2415930" cy="299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024" y="3042745"/>
              <a:ext cx="5423762" cy="299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1" y="1146941"/>
            <a:ext cx="2205959" cy="166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59099" y="4276947"/>
            <a:ext cx="7892457" cy="988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95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SDRAM – SYNCHRONOUS DYNAMIC RAM</a:t>
            </a:r>
            <a:endParaRPr lang="en-SG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666750"/>
            <a:ext cx="8229600" cy="24479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DRAM which synchronous with system bus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Main reasons to use DRAM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Capacity and power consumption are more important factors than access speed</a:t>
            </a:r>
          </a:p>
          <a:p>
            <a:pPr marL="344487" lvl="1" indent="0">
              <a:lnSpc>
                <a:spcPct val="150000"/>
              </a:lnSpc>
              <a:buNone/>
            </a:pPr>
            <a:endParaRPr lang="en-US" sz="1800" dirty="0"/>
          </a:p>
          <a:p>
            <a:pPr marL="344487" lvl="1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System or </a:t>
            </a:r>
            <a:r>
              <a:rPr lang="en-US" sz="1800" dirty="0" err="1"/>
              <a:t>Frontside</a:t>
            </a:r>
            <a:r>
              <a:rPr lang="en-US" sz="1800" dirty="0"/>
              <a:t> Bus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Parallel conductor lines which </a:t>
            </a:r>
          </a:p>
          <a:p>
            <a:pPr marL="344487" lvl="1" indent="0">
              <a:lnSpc>
                <a:spcPct val="150000"/>
              </a:lnSpc>
              <a:buNone/>
            </a:pPr>
            <a:r>
              <a:rPr lang="en-US" sz="1800" dirty="0"/>
              <a:t>connects CPU to other components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64-bit processor needs bus to be</a:t>
            </a:r>
          </a:p>
          <a:p>
            <a:pPr marL="344487" lvl="1" indent="0">
              <a:lnSpc>
                <a:spcPct val="150000"/>
              </a:lnSpc>
              <a:buNone/>
            </a:pPr>
            <a:r>
              <a:rPr lang="en-US" sz="1800" dirty="0"/>
              <a:t>64-bit wide, i.e. 1 bit of info per line </a:t>
            </a:r>
            <a:endParaRPr lang="en-SG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248275" y="2926068"/>
            <a:ext cx="3438525" cy="2581275"/>
            <a:chOff x="5425817" y="3339842"/>
            <a:chExt cx="3438525" cy="258127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817" y="3339842"/>
              <a:ext cx="3438525" cy="258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911163" y="5231213"/>
              <a:ext cx="61668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Other comp-</a:t>
              </a:r>
              <a:r>
                <a:rPr lang="en-US" sz="900" b="1" dirty="0" err="1"/>
                <a:t>onents</a:t>
              </a:r>
              <a:endParaRPr lang="en-SG" sz="9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73652" y="5129697"/>
              <a:ext cx="790690" cy="78483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b="1" dirty="0"/>
                <a:t>Comp-</a:t>
              </a:r>
              <a:r>
                <a:rPr lang="en-US" sz="900" b="1" dirty="0" err="1"/>
                <a:t>onents</a:t>
              </a:r>
              <a:r>
                <a:rPr lang="en-US" sz="900" b="1" dirty="0"/>
                <a:t> on other bus types</a:t>
              </a:r>
              <a:endParaRPr lang="en-SG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22925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SDRAM – SYNCHRONOUS DYNAMIC RAM</a:t>
            </a:r>
            <a:endParaRPr lang="en-SG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6699" y="1053806"/>
            <a:ext cx="8515351" cy="2877080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en-US" sz="1800" dirty="0"/>
              <a:t>Data transfer at both the positive going and negative going transitions, hence </a:t>
            </a:r>
            <a:r>
              <a:rPr lang="en-US" altLang="en-US" sz="1800" i="1" dirty="0"/>
              <a:t>double data rate</a:t>
            </a:r>
            <a:endParaRPr lang="en-US" altLang="en-US" sz="1800" dirty="0"/>
          </a:p>
          <a:p>
            <a:pPr lvl="1">
              <a:lnSpc>
                <a:spcPct val="200000"/>
              </a:lnSpc>
            </a:pPr>
            <a:r>
              <a:rPr lang="en-US" sz="1800" dirty="0" err="1"/>
              <a:t>DDR</a:t>
            </a:r>
            <a:r>
              <a:rPr lang="en-US" sz="1800" i="1" dirty="0" err="1"/>
              <a:t>n</a:t>
            </a:r>
            <a:r>
              <a:rPr lang="en-US" sz="1800" dirty="0"/>
              <a:t> is DDR generation </a:t>
            </a:r>
            <a:r>
              <a:rPr lang="en-US" sz="1800" i="1" dirty="0"/>
              <a:t>n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LPDDR is Lower Power DDR for mobile devices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GDDR is graphics DDR for</a:t>
            </a:r>
          </a:p>
          <a:p>
            <a:pPr marL="344487" lvl="1" indent="0">
              <a:lnSpc>
                <a:spcPct val="200000"/>
              </a:lnSpc>
              <a:buNone/>
            </a:pPr>
            <a:r>
              <a:rPr lang="en-US" sz="1800" dirty="0"/>
              <a:t> graphics card</a:t>
            </a:r>
            <a:endParaRPr lang="en-SG" sz="1800" dirty="0"/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152401" y="729216"/>
            <a:ext cx="8868966" cy="381740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Double Data Rate (DDR)</a:t>
            </a:r>
          </a:p>
        </p:txBody>
      </p:sp>
      <p:pic>
        <p:nvPicPr>
          <p:cNvPr id="6" name="Picture 4" descr="DDR doubles up the data transmission using both sides of a clock sig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4374" y="3893140"/>
            <a:ext cx="4183062" cy="2259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536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82B682-74F5-4E2E-825D-6CA76474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GENERAL KNOWLEDGE QUIZ #3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515A3827-A91E-4977-B4A5-D7F5839B2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179884"/>
              </p:ext>
            </p:extLst>
          </p:nvPr>
        </p:nvGraphicFramePr>
        <p:xfrm>
          <a:off x="457200" y="1152525"/>
          <a:ext cx="822960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61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COMPONENTS</a:t>
            </a:r>
            <a:endParaRPr lang="en-SG" dirty="0"/>
          </a:p>
        </p:txBody>
      </p:sp>
      <p:pic>
        <p:nvPicPr>
          <p:cNvPr id="5" name="Picture 2" descr="https://www.arduino.cc/en/uploads/Main/ArduinoUno_R3_Fro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4" t="7782" r="10902" b="6341"/>
          <a:stretch/>
        </p:blipFill>
        <p:spPr bwMode="auto">
          <a:xfrm>
            <a:off x="1441010" y="1545021"/>
            <a:ext cx="571653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168869" y="1572056"/>
            <a:ext cx="3767959" cy="351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>
            <a:off x="6936828" y="1718472"/>
            <a:ext cx="394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0966" y="1560816"/>
            <a:ext cx="141889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Digital I/O</a:t>
            </a:r>
            <a:endParaRPr lang="en-SG" dirty="0"/>
          </a:p>
        </p:txBody>
      </p:sp>
      <p:sp>
        <p:nvSpPr>
          <p:cNvPr id="9" name="Rounded Rectangle 8"/>
          <p:cNvSpPr/>
          <p:nvPr/>
        </p:nvSpPr>
        <p:spPr>
          <a:xfrm>
            <a:off x="3941379" y="3909848"/>
            <a:ext cx="2995449" cy="8513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Connector 11"/>
          <p:cNvCxnSpPr/>
          <p:nvPr/>
        </p:nvCxnSpPr>
        <p:spPr>
          <a:xfrm>
            <a:off x="6936828" y="4335517"/>
            <a:ext cx="394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0966" y="4051733"/>
            <a:ext cx="141889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ATMega328 MCU</a:t>
            </a:r>
            <a:endParaRPr lang="en-SG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960475" y="5371550"/>
            <a:ext cx="39413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25559" y="5181632"/>
            <a:ext cx="141889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ADC </a:t>
            </a:r>
            <a:endParaRPr lang="en-SG" dirty="0"/>
          </a:p>
        </p:txBody>
      </p:sp>
      <p:sp>
        <p:nvSpPr>
          <p:cNvPr id="16" name="Rounded Rectangle 15"/>
          <p:cNvSpPr/>
          <p:nvPr/>
        </p:nvSpPr>
        <p:spPr>
          <a:xfrm>
            <a:off x="5541579" y="5244692"/>
            <a:ext cx="1395249" cy="2221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560175" y="5466876"/>
            <a:ext cx="0" cy="31980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941379" y="5244692"/>
            <a:ext cx="1395249" cy="2221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4122683" y="5728141"/>
            <a:ext cx="283779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Power &amp; Auxiliary pins</a:t>
            </a:r>
            <a:endParaRPr lang="en-SG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303281" y="4925970"/>
            <a:ext cx="394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1215" y="4603468"/>
            <a:ext cx="104053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 DC Input</a:t>
            </a:r>
            <a:endParaRPr lang="en-SG" dirty="0"/>
          </a:p>
        </p:txBody>
      </p:sp>
      <p:sp>
        <p:nvSpPr>
          <p:cNvPr id="22" name="Rounded Rectangle 21"/>
          <p:cNvSpPr/>
          <p:nvPr/>
        </p:nvSpPr>
        <p:spPr>
          <a:xfrm>
            <a:off x="1742089" y="4555440"/>
            <a:ext cx="1216572" cy="7688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ounded Rectangle 22"/>
          <p:cNvSpPr/>
          <p:nvPr/>
        </p:nvSpPr>
        <p:spPr>
          <a:xfrm>
            <a:off x="1441009" y="2198557"/>
            <a:ext cx="1291557" cy="9805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/>
          <p:cNvSpPr txBox="1"/>
          <p:nvPr/>
        </p:nvSpPr>
        <p:spPr>
          <a:xfrm>
            <a:off x="202004" y="2319514"/>
            <a:ext cx="93682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USB Input </a:t>
            </a:r>
            <a:endParaRPr lang="en-SG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46871" y="2558454"/>
            <a:ext cx="394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705915" y="1923391"/>
            <a:ext cx="394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134913" y="1707839"/>
            <a:ext cx="608286" cy="4136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141323" y="1684001"/>
            <a:ext cx="160724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Reset button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32528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COMPONENTS</a:t>
            </a:r>
            <a:endParaRPr lang="en-SG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723900"/>
            <a:ext cx="8229600" cy="505777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General or Digital Input / Output pins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Total = 14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Digital signal has two states: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LOW (0)=  0 V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HIGH (1) = 5 V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Analog-to-Digital Converter (ADC) pins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Total = 6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To convert analog (continuous) signals into their digital equivalents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More in Lecture 3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Power Supply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Accept 6-20 VDC input, 7-12 VDC is recommended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849052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8857"/>
            <a:ext cx="9144000" cy="515838"/>
          </a:xfrm>
        </p:spPr>
        <p:txBody>
          <a:bodyPr/>
          <a:lstStyle/>
          <a:p>
            <a:r>
              <a:rPr lang="en-US" sz="2000" dirty="0"/>
              <a:t>ARDUINO IDE (INTEGRATED DEVELOPMENT ENVIRONMENT) </a:t>
            </a:r>
            <a:endParaRPr lang="en-SG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2259" y="900112"/>
            <a:ext cx="8229600" cy="505777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Can be downloaded from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800" dirty="0"/>
              <a:t>https://www.arduino.cc/en/Main/Software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Programming in C++ language</a:t>
            </a:r>
            <a:endParaRPr lang="en-SG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087" y="2336252"/>
            <a:ext cx="4716941" cy="409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053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PC TO ARDUINO BOARD</a:t>
            </a:r>
            <a:endParaRPr lang="en-SG" dirty="0"/>
          </a:p>
        </p:txBody>
      </p:sp>
      <p:grpSp>
        <p:nvGrpSpPr>
          <p:cNvPr id="4" name="Group 3"/>
          <p:cNvGrpSpPr/>
          <p:nvPr/>
        </p:nvGrpSpPr>
        <p:grpSpPr>
          <a:xfrm>
            <a:off x="1010822" y="3455580"/>
            <a:ext cx="6784674" cy="2481419"/>
            <a:chOff x="372869" y="3058143"/>
            <a:chExt cx="6784674" cy="248141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2869" y="3058143"/>
              <a:ext cx="3293999" cy="2481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 descr="https://www.arduino.cc/en/uploads/Main/ArduinoUno_R3_Front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54" t="7782" r="10902" b="6341"/>
            <a:stretch/>
          </p:blipFill>
          <p:spPr bwMode="auto">
            <a:xfrm>
              <a:off x="5986018" y="4696290"/>
              <a:ext cx="1171525" cy="84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Elbow Connector 6"/>
            <p:cNvCxnSpPr/>
            <p:nvPr/>
          </p:nvCxnSpPr>
          <p:spPr>
            <a:xfrm flipV="1">
              <a:off x="2636874" y="4922874"/>
              <a:ext cx="3349144" cy="195052"/>
            </a:xfrm>
            <a:prstGeom prst="bentConnector3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43"/>
          <a:stretch/>
        </p:blipFill>
        <p:spPr bwMode="auto">
          <a:xfrm>
            <a:off x="1585912" y="1269595"/>
            <a:ext cx="5972175" cy="197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1956391" y="1690577"/>
            <a:ext cx="297711" cy="4465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414130" y="2052084"/>
            <a:ext cx="5422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3622" y="177563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Upload button</a:t>
            </a:r>
            <a:endParaRPr lang="en-SG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1999" y="4924450"/>
            <a:ext cx="139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USB Cable</a:t>
            </a:r>
            <a:endParaRPr lang="en-SG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6613338" y="5209839"/>
            <a:ext cx="297711" cy="2438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Connector 14"/>
          <p:cNvCxnSpPr>
            <a:stCxn id="14" idx="0"/>
          </p:cNvCxnSpPr>
          <p:nvPr/>
        </p:nvCxnSpPr>
        <p:spPr>
          <a:xfrm flipH="1" flipV="1">
            <a:off x="6762193" y="4924450"/>
            <a:ext cx="1" cy="2853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67256" y="4585896"/>
            <a:ext cx="1287586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USB Input </a:t>
            </a:r>
            <a:endParaRPr lang="en-SG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274827" y="5568909"/>
            <a:ext cx="1287586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USB port </a:t>
            </a:r>
            <a:endParaRPr lang="en-SG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667693" y="3455580"/>
            <a:ext cx="393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Clicking the Upload button shall upload the program to the Flash Memory of Arduino Uno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075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 SYSTEM COMPONENTS</a:t>
            </a:r>
            <a:endParaRPr lang="en-SG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39" y="1001327"/>
            <a:ext cx="7767974" cy="425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78821" y="3553810"/>
            <a:ext cx="3184634" cy="1813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659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 PROGRAM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704850"/>
            <a:ext cx="8229600" cy="53816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700" dirty="0"/>
              <a:t>A program to “boot-up” or “bootstrap” the computer</a:t>
            </a:r>
          </a:p>
          <a:p>
            <a:pPr>
              <a:lnSpc>
                <a:spcPct val="200000"/>
              </a:lnSpc>
            </a:pPr>
            <a:r>
              <a:rPr lang="en-US" sz="1700" dirty="0"/>
              <a:t>For general purpose computer, it loads the operating system (Windows, iOS, Android, etc.) from hard drive or Flash memory to the RAM</a:t>
            </a:r>
          </a:p>
          <a:p>
            <a:pPr>
              <a:lnSpc>
                <a:spcPct val="200000"/>
              </a:lnSpc>
            </a:pPr>
            <a:r>
              <a:rPr lang="en-US" sz="1700" dirty="0"/>
              <a:t>For Arduino Uno, it does the following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Check for new programming command from IDE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If yes, start to download new </a:t>
            </a:r>
            <a:r>
              <a:rPr lang="en-US" sz="1700" dirty="0" err="1"/>
              <a:t>programme</a:t>
            </a:r>
            <a:r>
              <a:rPr lang="en-US" sz="1700" dirty="0"/>
              <a:t> from PC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If no, load latest </a:t>
            </a:r>
            <a:r>
              <a:rPr lang="en-US" sz="1700" dirty="0" err="1"/>
              <a:t>programme</a:t>
            </a:r>
            <a:r>
              <a:rPr lang="en-US" sz="1700" dirty="0"/>
              <a:t> stored in the Flash memory</a:t>
            </a:r>
          </a:p>
          <a:p>
            <a:pPr>
              <a:lnSpc>
                <a:spcPct val="200000"/>
              </a:lnSpc>
            </a:pPr>
            <a:r>
              <a:rPr lang="en-US" sz="1700" dirty="0"/>
              <a:t>The Arduino Uno Bootloader program is activated upon power up or reset</a:t>
            </a:r>
            <a:endParaRPr lang="en-SG" sz="1700" dirty="0"/>
          </a:p>
        </p:txBody>
      </p:sp>
    </p:spTree>
    <p:extLst>
      <p:ext uri="{BB962C8B-B14F-4D97-AF65-F5344CB8AC3E}">
        <p14:creationId xmlns:p14="http://schemas.microsoft.com/office/powerpoint/2010/main" val="752617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704850"/>
            <a:ext cx="8229600" cy="4724400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Arduino Uno MCU Board</a:t>
            </a:r>
          </a:p>
          <a:p>
            <a:pPr lvl="1">
              <a:lnSpc>
                <a:spcPct val="200000"/>
              </a:lnSpc>
            </a:pPr>
            <a:r>
              <a:rPr lang="en-US" sz="1800" dirty="0" err="1"/>
              <a:t>ATMega</a:t>
            </a:r>
            <a:r>
              <a:rPr lang="en-US" sz="1800" dirty="0"/>
              <a:t> 328 MCU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Number of bits, processor speed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Memory: RAM, EEPROM, Flash Memory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Other components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Digital I/O pins, ADC pins, power supply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Programming Environment: Arduino IDE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Connecting PC to Arduino Board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Bootloader Program</a:t>
            </a:r>
          </a:p>
          <a:p>
            <a:pPr lvl="1">
              <a:lnSpc>
                <a:spcPct val="200000"/>
              </a:lnSpc>
            </a:pP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278181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</a:t>
            </a:r>
            <a:endParaRPr lang="en-SG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733425"/>
            <a:ext cx="8229600" cy="1883979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sz="1800" dirty="0"/>
              <a:t>Microcontroller (MCU) is a microcomputer (CPU + Memory + I/O) in a integrated circuit chip</a:t>
            </a:r>
          </a:p>
          <a:p>
            <a:pPr eaLnBrk="1" hangingPunct="1">
              <a:lnSpc>
                <a:spcPct val="200000"/>
              </a:lnSpc>
            </a:pPr>
            <a:r>
              <a:rPr lang="en-US" sz="1800" dirty="0"/>
              <a:t>In this course, we use Arduino UNO</a:t>
            </a:r>
          </a:p>
        </p:txBody>
      </p:sp>
      <p:pic>
        <p:nvPicPr>
          <p:cNvPr id="5" name="Picture 2" descr="https://www.arduino.cc/en/uploads/Main/ArduinoUno_R3_Front_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4" y="3145384"/>
            <a:ext cx="428625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arduino.cc/en/uploads/Main/ArduinoUno_R3_Back_45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5" y="3145383"/>
            <a:ext cx="428625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6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MCU SPECIFICATIONS</a:t>
            </a:r>
            <a:endParaRPr lang="en-SG" dirty="0"/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398494"/>
              </p:ext>
            </p:extLst>
          </p:nvPr>
        </p:nvGraphicFramePr>
        <p:xfrm>
          <a:off x="567558" y="854995"/>
          <a:ext cx="8103476" cy="367792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3547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6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Microcontroller</a:t>
                      </a:r>
                      <a:endParaRPr lang="en-SG" sz="1800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r>
                        <a:rPr lang="en-SG" sz="1800" u="none" strike="noStrike" kern="1200" baseline="0" dirty="0"/>
                        <a:t>ATmega328</a:t>
                      </a:r>
                      <a:endParaRPr lang="en-SG" sz="1800" dirty="0"/>
                    </a:p>
                  </a:txBody>
                  <a:tcPr marL="186331" marR="1863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Digital I/O </a:t>
                      </a:r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14</a:t>
                      </a:r>
                      <a:r>
                        <a:rPr lang="en-US" sz="1800" baseline="0" dirty="0"/>
                        <a:t> (of which 6 provide PWM output)</a:t>
                      </a:r>
                      <a:endParaRPr lang="en-SG" sz="1800" dirty="0"/>
                    </a:p>
                  </a:txBody>
                  <a:tcPr marL="186331" marR="1863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Analog Input</a:t>
                      </a:r>
                      <a:endParaRPr lang="en-SG" sz="1800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  <a:endParaRPr lang="en-SG" sz="1800" dirty="0"/>
                    </a:p>
                  </a:txBody>
                  <a:tcPr marL="186331" marR="1863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Microprocessor Speed</a:t>
                      </a:r>
                      <a:endParaRPr lang="en-SG" sz="1800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16 MHz</a:t>
                      </a:r>
                      <a:endParaRPr lang="en-SG" sz="1800" dirty="0"/>
                    </a:p>
                  </a:txBody>
                  <a:tcPr marL="186331" marR="1863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Memory: Flash</a:t>
                      </a:r>
                    </a:p>
                    <a:p>
                      <a:pPr marL="1025525" indent="0"/>
                      <a:r>
                        <a:rPr lang="en-US" sz="1800" dirty="0"/>
                        <a:t>SRAM</a:t>
                      </a:r>
                    </a:p>
                    <a:p>
                      <a:pPr marL="1025525" indent="0"/>
                      <a:r>
                        <a:rPr lang="en-US" sz="1800" dirty="0"/>
                        <a:t>EEPROM</a:t>
                      </a:r>
                      <a:endParaRPr lang="en-SG" sz="1800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32 kB</a:t>
                      </a:r>
                    </a:p>
                    <a:p>
                      <a:r>
                        <a:rPr lang="en-US" sz="1800" dirty="0"/>
                        <a:t>2KB</a:t>
                      </a:r>
                    </a:p>
                    <a:p>
                      <a:r>
                        <a:rPr lang="en-US" sz="1800" dirty="0"/>
                        <a:t>1KB</a:t>
                      </a:r>
                      <a:endParaRPr lang="en-SG" sz="1800" dirty="0"/>
                    </a:p>
                  </a:txBody>
                  <a:tcPr marL="186331" marR="1863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Voltage:</a:t>
                      </a:r>
                      <a:r>
                        <a:rPr lang="en-US" sz="1800" baseline="0" dirty="0"/>
                        <a:t> Operating</a:t>
                      </a:r>
                    </a:p>
                    <a:p>
                      <a:pPr marL="1025525" indent="0"/>
                      <a:r>
                        <a:rPr lang="en-US" sz="1800" baseline="0" dirty="0"/>
                        <a:t>Input</a:t>
                      </a:r>
                      <a:endParaRPr lang="en-SG" sz="1800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r>
                        <a:rPr lang="pt-BR" sz="1800" u="none" strike="noStrike" kern="1200" baseline="0" dirty="0"/>
                        <a:t>5 V</a:t>
                      </a:r>
                    </a:p>
                    <a:p>
                      <a:r>
                        <a:rPr lang="pt-BR" sz="1800" u="none" strike="noStrike" kern="1200" baseline="0" dirty="0"/>
                        <a:t>7-12 V </a:t>
                      </a:r>
                      <a:endParaRPr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6331" marR="1863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Physical: Dimension</a:t>
                      </a:r>
                    </a:p>
                    <a:p>
                      <a:pPr marL="1087438" indent="0"/>
                      <a:r>
                        <a:rPr lang="en-US" sz="1800" baseline="0" dirty="0"/>
                        <a:t>Weight</a:t>
                      </a:r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68.6 x 53.4 mm</a:t>
                      </a:r>
                    </a:p>
                    <a:p>
                      <a:r>
                        <a:rPr lang="en-US" sz="1800" u="none" strike="noStrike" kern="1200" baseline="0" dirty="0"/>
                        <a:t>25 g</a:t>
                      </a:r>
                      <a:endParaRPr lang="en-SG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6331" marR="1863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49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COMPONENTS</a:t>
            </a:r>
            <a:endParaRPr lang="en-SG" dirty="0"/>
          </a:p>
        </p:txBody>
      </p:sp>
      <p:pic>
        <p:nvPicPr>
          <p:cNvPr id="4" name="Picture 2" descr="https://www.arduino.cc/en/uploads/Main/ArduinoUno_R3_Fro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4" t="7782" r="10902" b="6341"/>
          <a:stretch/>
        </p:blipFill>
        <p:spPr bwMode="auto">
          <a:xfrm>
            <a:off x="1441010" y="1545021"/>
            <a:ext cx="571653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941379" y="3909848"/>
            <a:ext cx="2995449" cy="8513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Connector 5"/>
          <p:cNvCxnSpPr/>
          <p:nvPr/>
        </p:nvCxnSpPr>
        <p:spPr>
          <a:xfrm>
            <a:off x="6936828" y="4335517"/>
            <a:ext cx="39413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30966" y="4051733"/>
            <a:ext cx="141889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ATMega328 MCU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338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MCU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704850"/>
            <a:ext cx="8229600" cy="5143500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sz="1800" dirty="0"/>
              <a:t>Arduino Uno is a MCU, </a:t>
            </a:r>
            <a:r>
              <a:rPr lang="en-SG" sz="1800" dirty="0"/>
              <a:t>ATmega328 is also a MCU. What happened? </a:t>
            </a:r>
            <a:r>
              <a:rPr lang="en-US" sz="1800" dirty="0"/>
              <a:t> </a:t>
            </a:r>
            <a:endParaRPr lang="en-SG" sz="1800" dirty="0"/>
          </a:p>
          <a:p>
            <a:pPr lvl="1">
              <a:lnSpc>
                <a:spcPct val="200000"/>
              </a:lnSpc>
            </a:pPr>
            <a:r>
              <a:rPr lang="en-US" sz="1800" dirty="0"/>
              <a:t>Arduino uses OEM (Original Equipment Manufacturer) microcontrollers and reengineers them into different architectures (i.e. memory, bus, I/O configuration, communication integrated chips (IC), etc.) for their own customized needs</a:t>
            </a:r>
          </a:p>
          <a:p>
            <a:pPr lvl="1">
              <a:lnSpc>
                <a:spcPct val="2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3232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BITS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700420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ATmega328 is a 8-bit MCU, i.e. Arduino Uno is a 8-bit MCU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Amount of data processed at one time = 8 bits = 1 byte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16 -bit MCU would process twice amount of data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32-bit </a:t>
            </a:r>
            <a:r>
              <a:rPr lang="en-US" sz="1800" dirty="0">
                <a:sym typeface="Symbol"/>
              </a:rPr>
              <a:t> 4x; 64-bit  8x</a:t>
            </a:r>
            <a:endParaRPr lang="en-US" sz="1800" dirty="0"/>
          </a:p>
          <a:p>
            <a:pPr>
              <a:lnSpc>
                <a:spcPct val="200000"/>
              </a:lnSpc>
            </a:pPr>
            <a:r>
              <a:rPr lang="en-US" sz="1800" i="1" dirty="0"/>
              <a:t>N</a:t>
            </a:r>
            <a:r>
              <a:rPr lang="en-US" sz="1800" dirty="0"/>
              <a:t>-bit MCU has </a:t>
            </a:r>
          </a:p>
          <a:p>
            <a:pPr lvl="1">
              <a:lnSpc>
                <a:spcPct val="200000"/>
              </a:lnSpc>
            </a:pPr>
            <a:r>
              <a:rPr lang="en-US" sz="1800" i="1" dirty="0"/>
              <a:t>N</a:t>
            </a:r>
            <a:r>
              <a:rPr lang="en-US" sz="1800" dirty="0"/>
              <a:t>-bit word (variable) size, 2</a:t>
            </a:r>
            <a:r>
              <a:rPr lang="en-US" sz="1800" i="1" baseline="30000" dirty="0"/>
              <a:t>N</a:t>
            </a:r>
            <a:r>
              <a:rPr lang="en-US" sz="1800" dirty="0"/>
              <a:t> different possible values</a:t>
            </a:r>
          </a:p>
          <a:p>
            <a:pPr lvl="1">
              <a:lnSpc>
                <a:spcPct val="200000"/>
              </a:lnSpc>
            </a:pPr>
            <a:r>
              <a:rPr lang="en-US" sz="1800" i="1" dirty="0"/>
              <a:t>N</a:t>
            </a:r>
            <a:r>
              <a:rPr lang="en-US" sz="1800" dirty="0"/>
              <a:t>-bit</a:t>
            </a:r>
            <a:r>
              <a:rPr lang="en-SG" sz="1800" dirty="0"/>
              <a:t> </a:t>
            </a:r>
            <a:r>
              <a:rPr lang="en-US" sz="1800" dirty="0"/>
              <a:t>instruction size, 2</a:t>
            </a:r>
            <a:r>
              <a:rPr lang="en-US" sz="1800" i="1" baseline="30000" dirty="0"/>
              <a:t>N</a:t>
            </a:r>
            <a:r>
              <a:rPr lang="en-US" sz="1800" dirty="0"/>
              <a:t> number of instructions / commands</a:t>
            </a:r>
          </a:p>
          <a:p>
            <a:pPr lvl="1">
              <a:lnSpc>
                <a:spcPct val="2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65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SPEED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695325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Arduino Uno microprocessor speed = 16 MHz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Program Execution Speed ≠ Driven Clock Speed (Microprocessor speed)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Microprocessor runs at a higher frequency than all other components, i.e. memory, bus, I/O, etc.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Program execution speed is heavily influenced by the slowest component(s)</a:t>
            </a:r>
          </a:p>
          <a:p>
            <a:pPr>
              <a:lnSpc>
                <a:spcPct val="200000"/>
              </a:lnSpc>
            </a:pP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31916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62736</TotalTime>
  <Words>1388</Words>
  <Application>Microsoft Office PowerPoint</Application>
  <PresentationFormat>On-screen Show (4:3)</PresentationFormat>
  <Paragraphs>205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Times New Roman</vt:lpstr>
      <vt:lpstr>Verdana</vt:lpstr>
      <vt:lpstr>Verdana</vt:lpstr>
      <vt:lpstr>Verdana</vt:lpstr>
      <vt:lpstr>Office Theme</vt:lpstr>
      <vt:lpstr>PowerPoint Presentation</vt:lpstr>
      <vt:lpstr>RECAP</vt:lpstr>
      <vt:lpstr>MECHATRONIC SYSTEM COMPONENTS</vt:lpstr>
      <vt:lpstr>MICROCONTROLLER</vt:lpstr>
      <vt:lpstr>ARDUINO UNO MCU SPECIFICATIONS</vt:lpstr>
      <vt:lpstr>ARDUINO UNO COMPONENTS</vt:lpstr>
      <vt:lpstr>ARDUINO UNO MCU</vt:lpstr>
      <vt:lpstr>NUMBER OF BITS</vt:lpstr>
      <vt:lpstr>PROGRAM EXECUTION SPEED</vt:lpstr>
      <vt:lpstr>COMPUTER GENERAL KNOWLEDGE QUIZ #1</vt:lpstr>
      <vt:lpstr>MOBILE PHONE SPECIFICATIONS</vt:lpstr>
      <vt:lpstr>LAPTOP SPECIFICATIONS</vt:lpstr>
      <vt:lpstr>MEMORY</vt:lpstr>
      <vt:lpstr>RANDOM ACCESS MEMORY (RAM)</vt:lpstr>
      <vt:lpstr>STATIC RAM VS DYNAMIC RAM</vt:lpstr>
      <vt:lpstr>READ-ONLY MEMORY (ROM)</vt:lpstr>
      <vt:lpstr>ELECTRICALLY ERASABLE PROGRAMMABLE ROM (EEPROM)</vt:lpstr>
      <vt:lpstr>FLASH MEMORY</vt:lpstr>
      <vt:lpstr>ARDUINO UNO MEMORY SUMMARY</vt:lpstr>
      <vt:lpstr>COMPUTER GENERAL KNOWLEDGE QUIZ #2</vt:lpstr>
      <vt:lpstr>MOBILE PHONE SPECIFICATIONS</vt:lpstr>
      <vt:lpstr>LAPTOP SPECIFICATIONS</vt:lpstr>
      <vt:lpstr>SDRAM – SYNCHRONOUS DYNAMIC RAM</vt:lpstr>
      <vt:lpstr>SDRAM – SYNCHRONOUS DYNAMIC RAM</vt:lpstr>
      <vt:lpstr>COMPUTER GENERAL KNOWLEDGE QUIZ #3</vt:lpstr>
      <vt:lpstr>ARDUINO UNO COMPONENTS</vt:lpstr>
      <vt:lpstr>OTHER COMPONENTS</vt:lpstr>
      <vt:lpstr>ARDUINO IDE (INTEGRATED DEVELOPMENT ENVIRONMENT) </vt:lpstr>
      <vt:lpstr>CONNECTING PC TO ARDUINO BOARD</vt:lpstr>
      <vt:lpstr>BOOTLOADER PROGRAM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M466 Mechanism Design Part II – Analytical Synthesis</dc:title>
  <dc:creator>Wei Tech Ang</dc:creator>
  <cp:lastModifiedBy>Ang Wei Tech (Assoc Prof)</cp:lastModifiedBy>
  <cp:revision>289</cp:revision>
  <dcterms:created xsi:type="dcterms:W3CDTF">2005-01-13T07:41:16Z</dcterms:created>
  <dcterms:modified xsi:type="dcterms:W3CDTF">2021-01-09T09:29:48Z</dcterms:modified>
</cp:coreProperties>
</file>